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75" r:id="rId2"/>
    <p:sldId id="277" r:id="rId3"/>
    <p:sldId id="280" r:id="rId4"/>
    <p:sldId id="281" r:id="rId5"/>
    <p:sldId id="282" r:id="rId6"/>
    <p:sldId id="305" r:id="rId7"/>
    <p:sldId id="284" r:id="rId8"/>
    <p:sldId id="286" r:id="rId9"/>
    <p:sldId id="309" r:id="rId10"/>
    <p:sldId id="285" r:id="rId11"/>
    <p:sldId id="287" r:id="rId12"/>
    <p:sldId id="308" r:id="rId13"/>
    <p:sldId id="303" r:id="rId14"/>
    <p:sldId id="306" r:id="rId15"/>
    <p:sldId id="307" r:id="rId16"/>
    <p:sldId id="295" r:id="rId17"/>
    <p:sldId id="289" r:id="rId18"/>
    <p:sldId id="290" r:id="rId19"/>
    <p:sldId id="278" r:id="rId20"/>
    <p:sldId id="300" r:id="rId21"/>
    <p:sldId id="292" r:id="rId22"/>
    <p:sldId id="293" r:id="rId23"/>
    <p:sldId id="294" r:id="rId24"/>
    <p:sldId id="301" r:id="rId25"/>
    <p:sldId id="296" r:id="rId26"/>
  </p:sldIdLst>
  <p:sldSz cx="9144000" cy="6858000" type="screen4x3"/>
  <p:notesSz cx="6858000" cy="9144000"/>
  <p:custShowLst>
    <p:custShow name="Custom Show 1" id="0">
      <p:sldLst>
        <p:sld r:id="rId4"/>
        <p:sld r:id="rId3"/>
        <p:sld r:id="rId5"/>
        <p:sld r:id="rId24"/>
        <p:sld r:id="rId6"/>
        <p:sld r:id="rId8"/>
        <p:sld r:id="rId9"/>
        <p:sld r:id="rId11"/>
        <p:sld r:id="rId12"/>
        <p:sld r:id="rId18"/>
        <p:sld r:id="rId20"/>
        <p:sld r:id="rId23"/>
        <p:sld r:id="rId24"/>
        <p:sld r:id="rId17"/>
        <p:sld r:id="rId26"/>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03" autoAdjust="0"/>
    <p:restoredTop sz="94704" autoAdjust="0"/>
  </p:normalViewPr>
  <p:slideViewPr>
    <p:cSldViewPr>
      <p:cViewPr>
        <p:scale>
          <a:sx n="103" d="100"/>
          <a:sy n="103" d="100"/>
        </p:scale>
        <p:origin x="-1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A122B4-920A-4B6F-B9C7-DCBF4087EF07}" type="datetimeFigureOut">
              <a:rPr lang="en-US" smtClean="0"/>
              <a:pPr/>
              <a:t>7/29/2013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F03662-9D18-46FB-B5D3-926FDDEBCF1D}" type="slidenum">
              <a:rPr lang="en-US" smtClean="0"/>
              <a:pPr/>
              <a:t>‹#›</a:t>
            </a:fld>
            <a:endParaRPr lang="en-US" dirty="0"/>
          </a:p>
        </p:txBody>
      </p:sp>
    </p:spTree>
    <p:extLst>
      <p:ext uri="{BB962C8B-B14F-4D97-AF65-F5344CB8AC3E}">
        <p14:creationId xmlns:p14="http://schemas.microsoft.com/office/powerpoint/2010/main" val="2866637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840685-C2F6-4FAC-9679-5424A10AD7A0}" type="datetimeFigureOut">
              <a:rPr lang="en-US" smtClean="0"/>
              <a:pPr/>
              <a:t>7/29/2013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05D12C-C8AD-47B8-AFB6-F6F5154A30A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840685-C2F6-4FAC-9679-5424A10AD7A0}" type="datetimeFigureOut">
              <a:rPr lang="en-US" smtClean="0"/>
              <a:pPr/>
              <a:t>7/29/2013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05D12C-C8AD-47B8-AFB6-F6F5154A30A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840685-C2F6-4FAC-9679-5424A10AD7A0}" type="datetimeFigureOut">
              <a:rPr lang="en-US" smtClean="0"/>
              <a:pPr/>
              <a:t>7/29/2013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05D12C-C8AD-47B8-AFB6-F6F5154A30A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840685-C2F6-4FAC-9679-5424A10AD7A0}" type="datetimeFigureOut">
              <a:rPr lang="en-US" smtClean="0"/>
              <a:pPr/>
              <a:t>7/29/2013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05D12C-C8AD-47B8-AFB6-F6F5154A30A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840685-C2F6-4FAC-9679-5424A10AD7A0}" type="datetimeFigureOut">
              <a:rPr lang="en-US" smtClean="0"/>
              <a:pPr/>
              <a:t>7/29/2013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05D12C-C8AD-47B8-AFB6-F6F5154A30A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840685-C2F6-4FAC-9679-5424A10AD7A0}" type="datetimeFigureOut">
              <a:rPr lang="en-US" smtClean="0"/>
              <a:pPr/>
              <a:t>7/29/2013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05D12C-C8AD-47B8-AFB6-F6F5154A30A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840685-C2F6-4FAC-9679-5424A10AD7A0}" type="datetimeFigureOut">
              <a:rPr lang="en-US" smtClean="0"/>
              <a:pPr/>
              <a:t>7/29/2013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05D12C-C8AD-47B8-AFB6-F6F5154A30A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840685-C2F6-4FAC-9679-5424A10AD7A0}" type="datetimeFigureOut">
              <a:rPr lang="en-US" smtClean="0"/>
              <a:pPr/>
              <a:t>7/29/2013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05D12C-C8AD-47B8-AFB6-F6F5154A30A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840685-C2F6-4FAC-9679-5424A10AD7A0}" type="datetimeFigureOut">
              <a:rPr lang="en-US" smtClean="0"/>
              <a:pPr/>
              <a:t>7/29/2013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05D12C-C8AD-47B8-AFB6-F6F5154A30A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840685-C2F6-4FAC-9679-5424A10AD7A0}" type="datetimeFigureOut">
              <a:rPr lang="en-US" smtClean="0"/>
              <a:pPr/>
              <a:t>7/29/2013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05D12C-C8AD-47B8-AFB6-F6F5154A30A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840685-C2F6-4FAC-9679-5424A10AD7A0}" type="datetimeFigureOut">
              <a:rPr lang="en-US" smtClean="0"/>
              <a:pPr/>
              <a:t>7/29/2013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05D12C-C8AD-47B8-AFB6-F6F5154A30A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840685-C2F6-4FAC-9679-5424A10AD7A0}" type="datetimeFigureOut">
              <a:rPr lang="en-US" smtClean="0"/>
              <a:pPr/>
              <a:t>7/29/2013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05D12C-C8AD-47B8-AFB6-F6F5154A30A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suny.edu/time"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suny.edu/tim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UNY_blue_bkgrnd-01.jpg"/>
          <p:cNvPicPr>
            <a:picLocks noChangeAspect="1"/>
          </p:cNvPicPr>
          <p:nvPr/>
        </p:nvPicPr>
        <p:blipFill>
          <a:blip r:embed="rId2" cstate="print"/>
          <a:stretch>
            <a:fillRect/>
          </a:stretch>
        </p:blipFill>
        <p:spPr>
          <a:xfrm>
            <a:off x="0" y="0"/>
            <a:ext cx="9144001" cy="6858001"/>
          </a:xfrm>
          <a:prstGeom prst="rect">
            <a:avLst/>
          </a:prstGeom>
        </p:spPr>
      </p:pic>
      <p:pic>
        <p:nvPicPr>
          <p:cNvPr id="6" name="Picture 5" descr="SUNY_trns_circles-01.png"/>
          <p:cNvPicPr>
            <a:picLocks noChangeAspect="1"/>
          </p:cNvPicPr>
          <p:nvPr/>
        </p:nvPicPr>
        <p:blipFill>
          <a:blip r:embed="rId3" cstate="print"/>
          <a:stretch>
            <a:fillRect/>
          </a:stretch>
        </p:blipFill>
        <p:spPr>
          <a:xfrm>
            <a:off x="0" y="1"/>
            <a:ext cx="9144001" cy="6858000"/>
          </a:xfrm>
          <a:prstGeom prst="rect">
            <a:avLst/>
          </a:prstGeom>
        </p:spPr>
      </p:pic>
      <p:pic>
        <p:nvPicPr>
          <p:cNvPr id="13" name="Picture 12" descr="SUNY_State_text-01.png"/>
          <p:cNvPicPr>
            <a:picLocks noChangeAspect="1"/>
          </p:cNvPicPr>
          <p:nvPr/>
        </p:nvPicPr>
        <p:blipFill>
          <a:blip r:embed="rId4" cstate="print"/>
          <a:stretch>
            <a:fillRect/>
          </a:stretch>
        </p:blipFill>
        <p:spPr>
          <a:xfrm>
            <a:off x="3817" y="-1"/>
            <a:ext cx="9144001" cy="6858001"/>
          </a:xfrm>
          <a:prstGeom prst="rect">
            <a:avLst/>
          </a:prstGeom>
        </p:spPr>
      </p:pic>
      <p:pic>
        <p:nvPicPr>
          <p:cNvPr id="14" name="Picture 13" descr="SUNY_Logo-01.png"/>
          <p:cNvPicPr>
            <a:picLocks noChangeAspect="1"/>
          </p:cNvPicPr>
          <p:nvPr/>
        </p:nvPicPr>
        <p:blipFill>
          <a:blip r:embed="rId5" cstate="print"/>
          <a:stretch>
            <a:fillRect/>
          </a:stretch>
        </p:blipFill>
        <p:spPr>
          <a:xfrm>
            <a:off x="-1" y="-1"/>
            <a:ext cx="9144001" cy="6858001"/>
          </a:xfrm>
          <a:prstGeom prst="rect">
            <a:avLst/>
          </a:prstGeom>
        </p:spPr>
      </p:pic>
      <p:sp>
        <p:nvSpPr>
          <p:cNvPr id="15" name="TextBox 14"/>
          <p:cNvSpPr txBox="1"/>
          <p:nvPr/>
        </p:nvSpPr>
        <p:spPr>
          <a:xfrm>
            <a:off x="2667000" y="2667000"/>
            <a:ext cx="5676891" cy="2308324"/>
          </a:xfrm>
          <a:prstGeom prst="rect">
            <a:avLst/>
          </a:prstGeom>
          <a:noFill/>
        </p:spPr>
        <p:txBody>
          <a:bodyPr wrap="square" rtlCol="0">
            <a:spAutoFit/>
          </a:bodyPr>
          <a:lstStyle/>
          <a:p>
            <a:pPr algn="ctr"/>
            <a:endParaRPr lang="en-US" sz="3600" b="1" dirty="0" smtClean="0">
              <a:solidFill>
                <a:schemeClr val="bg1"/>
              </a:solidFill>
              <a:latin typeface="AauxPro OT"/>
            </a:endParaRPr>
          </a:p>
          <a:p>
            <a:pPr algn="ctr"/>
            <a:r>
              <a:rPr lang="en-US" sz="3600" b="1" dirty="0" smtClean="0">
                <a:solidFill>
                  <a:schemeClr val="bg1"/>
                </a:solidFill>
                <a:latin typeface="AauxPro OT"/>
              </a:rPr>
              <a:t>Time and Attendance System</a:t>
            </a:r>
          </a:p>
          <a:p>
            <a:endParaRPr lang="en-US" sz="3600" b="1" dirty="0">
              <a:solidFill>
                <a:schemeClr val="bg1"/>
              </a:solidFill>
              <a:latin typeface="AauxPro O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3200" b="1" dirty="0" smtClean="0"/>
              <a:t>Other features on the Time Record</a:t>
            </a:r>
            <a:endParaRPr lang="en-US" sz="3200" b="1" dirty="0"/>
          </a:p>
        </p:txBody>
      </p:sp>
      <p:sp>
        <p:nvSpPr>
          <p:cNvPr id="6" name="Content Placeholder 5"/>
          <p:cNvSpPr>
            <a:spLocks noGrp="1"/>
          </p:cNvSpPr>
          <p:nvPr>
            <p:ph idx="1"/>
          </p:nvPr>
        </p:nvSpPr>
        <p:spPr>
          <a:xfrm>
            <a:off x="457200" y="838200"/>
            <a:ext cx="8229600" cy="5715000"/>
          </a:xfrm>
        </p:spPr>
        <p:txBody>
          <a:bodyPr>
            <a:normAutofit/>
          </a:bodyPr>
          <a:lstStyle/>
          <a:p>
            <a:r>
              <a:rPr lang="en-US" sz="1400" dirty="0" smtClean="0"/>
              <a:t>Enter comments in the box indicated below if you wish to submit comments to your supervisor on your time record.</a:t>
            </a:r>
          </a:p>
          <a:p>
            <a:r>
              <a:rPr lang="en-US" sz="1400" dirty="0" smtClean="0"/>
              <a:t>Holiday Time Worked – Holiday/Floaters that fall within the month.  These dates are preset by your campus calendar.</a:t>
            </a:r>
          </a:p>
          <a:p>
            <a:r>
              <a:rPr lang="en-US" sz="1400" dirty="0" smtClean="0"/>
              <a:t>View Holidays – list of all holiday/floaters that have been earned, charged and expiration date.</a:t>
            </a:r>
          </a:p>
          <a:p>
            <a:r>
              <a:rPr lang="en-US" sz="1400" dirty="0" smtClean="0"/>
              <a:t>PDF  Report -  Printable time record.</a:t>
            </a:r>
          </a:p>
          <a:p>
            <a:endParaRPr lang="en-US" sz="1200" dirty="0"/>
          </a:p>
        </p:txBody>
      </p:sp>
      <p:pic>
        <p:nvPicPr>
          <p:cNvPr id="13313" name="Picture 1"/>
          <p:cNvPicPr>
            <a:picLocks noChangeAspect="1" noChangeArrowheads="1"/>
          </p:cNvPicPr>
          <p:nvPr/>
        </p:nvPicPr>
        <p:blipFill>
          <a:blip r:embed="rId2" cstate="print"/>
          <a:srcRect/>
          <a:stretch>
            <a:fillRect/>
          </a:stretch>
        </p:blipFill>
        <p:spPr bwMode="auto">
          <a:xfrm>
            <a:off x="457200" y="2308225"/>
            <a:ext cx="7605713" cy="4549775"/>
          </a:xfrm>
          <a:prstGeom prst="rect">
            <a:avLst/>
          </a:prstGeom>
          <a:noFill/>
          <a:ln w="9525">
            <a:noFill/>
            <a:miter lim="800000"/>
            <a:headEnd/>
            <a:tailEnd/>
          </a:ln>
        </p:spPr>
      </p:pic>
      <p:sp>
        <p:nvSpPr>
          <p:cNvPr id="5" name="Notched Right Arrow 4"/>
          <p:cNvSpPr/>
          <p:nvPr/>
        </p:nvSpPr>
        <p:spPr>
          <a:xfrm rot="5400000">
            <a:off x="1911096" y="4565904"/>
            <a:ext cx="1054608" cy="7620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t>Comments</a:t>
            </a:r>
          </a:p>
        </p:txBody>
      </p:sp>
      <p:sp>
        <p:nvSpPr>
          <p:cNvPr id="7" name="Notched Right Arrow 6" descr="View Holiday and PDF Report&#10;"/>
          <p:cNvSpPr/>
          <p:nvPr/>
        </p:nvSpPr>
        <p:spPr>
          <a:xfrm rot="10800000">
            <a:off x="2133600" y="6248400"/>
            <a:ext cx="1295400" cy="9144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800" b="1" dirty="0" smtClean="0"/>
              <a:t>View Holidays and PDF Report</a:t>
            </a:r>
            <a:endParaRPr lang="en-US" sz="800" b="1" dirty="0"/>
          </a:p>
        </p:txBody>
      </p:sp>
      <p:sp>
        <p:nvSpPr>
          <p:cNvPr id="8" name="Notched Right Arrow 7"/>
          <p:cNvSpPr/>
          <p:nvPr/>
        </p:nvSpPr>
        <p:spPr>
          <a:xfrm>
            <a:off x="3733800" y="4953000"/>
            <a:ext cx="1283208" cy="7620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t>Holiday/Floaters</a:t>
            </a:r>
            <a:endParaRPr lang="en-US" sz="8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0"/>
          </a:xfrm>
        </p:spPr>
        <p:txBody>
          <a:bodyPr>
            <a:normAutofit fontScale="90000"/>
          </a:bodyPr>
          <a:lstStyle/>
          <a:p>
            <a:r>
              <a:rPr lang="en-US" sz="3600" b="1" dirty="0" smtClean="0"/>
              <a:t>Certify and Submit to Supervisor</a:t>
            </a:r>
            <a:r>
              <a:rPr lang="en-US" dirty="0" smtClean="0"/>
              <a:t/>
            </a:r>
            <a:br>
              <a:rPr lang="en-US" dirty="0" smtClean="0"/>
            </a:br>
            <a:r>
              <a:rPr lang="en-US" dirty="0" smtClean="0"/>
              <a:t/>
            </a:r>
            <a:br>
              <a:rPr lang="en-US" dirty="0" smtClean="0"/>
            </a:br>
            <a:endParaRPr lang="en-US" dirty="0"/>
          </a:p>
        </p:txBody>
      </p:sp>
      <p:sp>
        <p:nvSpPr>
          <p:cNvPr id="10" name="Content Placeholder 9"/>
          <p:cNvSpPr>
            <a:spLocks noGrp="1"/>
          </p:cNvSpPr>
          <p:nvPr>
            <p:ph idx="1"/>
          </p:nvPr>
        </p:nvSpPr>
        <p:spPr>
          <a:xfrm>
            <a:off x="457200" y="381000"/>
            <a:ext cx="8229600" cy="5745163"/>
          </a:xfrm>
        </p:spPr>
        <p:txBody>
          <a:bodyPr>
            <a:normAutofit/>
          </a:bodyPr>
          <a:lstStyle/>
          <a:p>
            <a:r>
              <a:rPr lang="en-US" sz="1400" dirty="0" smtClean="0"/>
              <a:t>When time record is complete, either certify and submit to supervisor or save time record to submit at a later time.</a:t>
            </a:r>
          </a:p>
          <a:p>
            <a:r>
              <a:rPr lang="en-US" sz="1400" dirty="0" smtClean="0"/>
              <a:t>To send to your Supervisor, click on the “I Certify” box and select Submit to Supervisor </a:t>
            </a:r>
          </a:p>
          <a:p>
            <a:pPr lvl="0"/>
            <a:r>
              <a:rPr lang="en-US" sz="1400" dirty="0" smtClean="0"/>
              <a:t>NOTE:  You will receive the pop up message if you navigate away from your time record in which changes  were made and was not save or submit to their supervisor. </a:t>
            </a:r>
          </a:p>
          <a:p>
            <a:endParaRPr lang="en-US" sz="1400" dirty="0" smtClean="0"/>
          </a:p>
          <a:p>
            <a:endParaRPr lang="en-US" sz="1400" dirty="0" smtClean="0"/>
          </a:p>
          <a:p>
            <a:endParaRPr lang="en-US" sz="1400" dirty="0" smtClean="0"/>
          </a:p>
        </p:txBody>
      </p:sp>
      <p:sp>
        <p:nvSpPr>
          <p:cNvPr id="9" name="Rectangle 8"/>
          <p:cNvSpPr/>
          <p:nvPr/>
        </p:nvSpPr>
        <p:spPr>
          <a:xfrm>
            <a:off x="2396588" y="5135791"/>
            <a:ext cx="242374" cy="215444"/>
          </a:xfrm>
          <a:prstGeom prst="rect">
            <a:avLst/>
          </a:prstGeom>
        </p:spPr>
        <p:txBody>
          <a:bodyPr wrap="none">
            <a:spAutoFit/>
          </a:bodyPr>
          <a:lstStyle/>
          <a:p>
            <a:r>
              <a:rPr lang="en-US" sz="800" dirty="0" smtClean="0">
                <a:solidFill>
                  <a:prstClr val="white"/>
                </a:solidFill>
              </a:rPr>
              <a:t>b</a:t>
            </a:r>
            <a:endParaRPr lang="en-US" dirty="0"/>
          </a:p>
        </p:txBody>
      </p:sp>
      <p:pic>
        <p:nvPicPr>
          <p:cNvPr id="13" name="Picture 1"/>
          <p:cNvPicPr>
            <a:picLocks noChangeAspect="1" noChangeArrowheads="1"/>
          </p:cNvPicPr>
          <p:nvPr/>
        </p:nvPicPr>
        <p:blipFill>
          <a:blip r:embed="rId2" cstate="print"/>
          <a:srcRect/>
          <a:stretch>
            <a:fillRect/>
          </a:stretch>
        </p:blipFill>
        <p:spPr bwMode="auto">
          <a:xfrm>
            <a:off x="762000" y="1600200"/>
            <a:ext cx="7605713" cy="4549775"/>
          </a:xfrm>
          <a:prstGeom prst="rect">
            <a:avLst/>
          </a:prstGeom>
          <a:noFill/>
          <a:ln w="9525">
            <a:noFill/>
            <a:miter lim="800000"/>
            <a:headEnd/>
            <a:tailEnd/>
          </a:ln>
        </p:spPr>
      </p:pic>
      <p:sp>
        <p:nvSpPr>
          <p:cNvPr id="6" name="Notched Right Arrow 5"/>
          <p:cNvSpPr/>
          <p:nvPr/>
        </p:nvSpPr>
        <p:spPr>
          <a:xfrm>
            <a:off x="-603504" y="5486400"/>
            <a:ext cx="1207008" cy="9906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Submit</a:t>
            </a:r>
            <a:endParaRPr lang="en-US" sz="1100" b="1" dirty="0"/>
          </a:p>
        </p:txBody>
      </p:sp>
      <p:pic>
        <p:nvPicPr>
          <p:cNvPr id="2050" name="Picture 2"/>
          <p:cNvPicPr>
            <a:picLocks noChangeAspect="1" noChangeArrowheads="1"/>
          </p:cNvPicPr>
          <p:nvPr/>
        </p:nvPicPr>
        <p:blipFill>
          <a:blip r:embed="rId3" cstate="print"/>
          <a:srcRect/>
          <a:stretch>
            <a:fillRect/>
          </a:stretch>
        </p:blipFill>
        <p:spPr bwMode="auto">
          <a:xfrm>
            <a:off x="609600" y="5562600"/>
            <a:ext cx="7551737" cy="792163"/>
          </a:xfrm>
          <a:prstGeom prst="rect">
            <a:avLst/>
          </a:prstGeom>
          <a:noFill/>
          <a:ln w="9525">
            <a:noFill/>
            <a:miter lim="800000"/>
            <a:headEnd/>
            <a:tailEnd/>
          </a:ln>
        </p:spPr>
      </p:pic>
      <p:sp>
        <p:nvSpPr>
          <p:cNvPr id="11" name="Notched Right Arrow 10"/>
          <p:cNvSpPr/>
          <p:nvPr/>
        </p:nvSpPr>
        <p:spPr>
          <a:xfrm rot="13638229">
            <a:off x="2408085" y="6111880"/>
            <a:ext cx="1115599" cy="1028176"/>
          </a:xfrm>
          <a:prstGeom prst="notchedRightArrow">
            <a:avLst>
              <a:gd name="adj1" fmla="val 4004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b="1" dirty="0" smtClean="0"/>
              <a:t>Save</a:t>
            </a:r>
            <a:endParaRPr lang="en-US" sz="1100" b="1" dirty="0"/>
          </a:p>
        </p:txBody>
      </p:sp>
      <p:sp>
        <p:nvSpPr>
          <p:cNvPr id="8" name="Notched Right Arrow 7"/>
          <p:cNvSpPr/>
          <p:nvPr/>
        </p:nvSpPr>
        <p:spPr>
          <a:xfrm rot="1345279" flipH="1">
            <a:off x="4856413" y="5558145"/>
            <a:ext cx="1366201" cy="963009"/>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Certify</a:t>
            </a:r>
            <a:endParaRPr lang="en-US" sz="11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Faculty Time Record</a:t>
            </a:r>
            <a:endParaRPr lang="en-US" sz="3200" b="1" dirty="0"/>
          </a:p>
        </p:txBody>
      </p:sp>
      <p:sp>
        <p:nvSpPr>
          <p:cNvPr id="3" name="Content Placeholder 2"/>
          <p:cNvSpPr>
            <a:spLocks noGrp="1"/>
          </p:cNvSpPr>
          <p:nvPr>
            <p:ph idx="1"/>
          </p:nvPr>
        </p:nvSpPr>
        <p:spPr>
          <a:xfrm>
            <a:off x="457200" y="1295400"/>
            <a:ext cx="8229600" cy="4830763"/>
          </a:xfrm>
        </p:spPr>
        <p:txBody>
          <a:bodyPr/>
          <a:lstStyle/>
          <a:p>
            <a:pPr lvl="0"/>
            <a:r>
              <a:rPr lang="en-US" sz="1400" dirty="0" smtClean="0"/>
              <a:t>Faculty employees are able to certify and submit their time records directly from their summary page (shown below), if there are no charges within the month. You will only be able to submit one time record (the earliest working one) at a time. </a:t>
            </a:r>
          </a:p>
          <a:p>
            <a:pPr lvl="0"/>
            <a:r>
              <a:rPr lang="en-US" sz="1400" dirty="0" smtClean="0"/>
              <a:t>To submit with no time charged, simply click “I certify” box and then submit.  Once submitted, it will go into Submitted/Pending status until approved by supervisor.  </a:t>
            </a:r>
          </a:p>
          <a:p>
            <a:pPr lvl="0"/>
            <a:r>
              <a:rPr lang="en-US" sz="1400" dirty="0" smtClean="0"/>
              <a:t>To charge time, select “Charge Time/View Calendar” to be brought into your time record calendar as shown above and follow previous instructions.</a:t>
            </a:r>
          </a:p>
          <a:p>
            <a:pPr lvl="0"/>
            <a:endParaRPr lang="en-US" sz="1400" dirty="0" smtClean="0"/>
          </a:p>
          <a:p>
            <a:endParaRPr lang="en-US" sz="1400" dirty="0"/>
          </a:p>
        </p:txBody>
      </p:sp>
      <p:pic>
        <p:nvPicPr>
          <p:cNvPr id="1028" name="Picture 4" descr="C:\Users\vumbacti\AppData\Local\Temp\SNAGHTML6a0d357.PNG"/>
          <p:cNvPicPr>
            <a:picLocks noChangeAspect="1" noChangeArrowheads="1"/>
          </p:cNvPicPr>
          <p:nvPr/>
        </p:nvPicPr>
        <p:blipFill>
          <a:blip r:embed="rId2" cstate="print"/>
          <a:srcRect/>
          <a:stretch>
            <a:fillRect/>
          </a:stretch>
        </p:blipFill>
        <p:spPr bwMode="auto">
          <a:xfrm>
            <a:off x="228600" y="2971800"/>
            <a:ext cx="8915400" cy="3219451"/>
          </a:xfrm>
          <a:prstGeom prst="rect">
            <a:avLst/>
          </a:prstGeom>
          <a:noFill/>
        </p:spPr>
      </p:pic>
      <p:sp>
        <p:nvSpPr>
          <p:cNvPr id="5" name="Notched Right Arrow 4"/>
          <p:cNvSpPr/>
          <p:nvPr/>
        </p:nvSpPr>
        <p:spPr>
          <a:xfrm rot="1345279" flipH="1">
            <a:off x="3637214" y="4796144"/>
            <a:ext cx="1366201" cy="963009"/>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t>Status and Charge Time &amp; Calendar</a:t>
            </a:r>
            <a:endParaRPr lang="en-US" sz="8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sz="3600" b="1" dirty="0" smtClean="0"/>
              <a:t>Request Time Off</a:t>
            </a:r>
            <a:r>
              <a:rPr lang="en-US" sz="2800" dirty="0" smtClean="0"/>
              <a:t/>
            </a:r>
            <a:br>
              <a:rPr lang="en-US" sz="2800" dirty="0" smtClean="0"/>
            </a:br>
            <a:r>
              <a:rPr lang="en-US" sz="2200" dirty="0" smtClean="0"/>
              <a:t>For prior approval for time off, click on the Request Time Off link highlighted below.  Then double click on the day you wish to request off on the calendar. </a:t>
            </a:r>
            <a:endParaRPr lang="en-US" sz="2200" dirty="0"/>
          </a:p>
        </p:txBody>
      </p:sp>
      <p:sp>
        <p:nvSpPr>
          <p:cNvPr id="4" name="Content Placeholder 3"/>
          <p:cNvSpPr>
            <a:spLocks noGrp="1"/>
          </p:cNvSpPr>
          <p:nvPr>
            <p:ph idx="1"/>
          </p:nvPr>
        </p:nvSpPr>
        <p:spPr/>
        <p:txBody>
          <a:bodyPr/>
          <a:lstStyle/>
          <a:p>
            <a:endParaRPr lang="en-US" dirty="0"/>
          </a:p>
        </p:txBody>
      </p:sp>
      <p:pic>
        <p:nvPicPr>
          <p:cNvPr id="11266" name="Picture 2" descr="C:\Users\vumbacti\AppData\Local\Temp\SNAGHTML8fa45c.PNG"/>
          <p:cNvPicPr>
            <a:picLocks noChangeAspect="1" noChangeArrowheads="1"/>
          </p:cNvPicPr>
          <p:nvPr/>
        </p:nvPicPr>
        <p:blipFill>
          <a:blip r:embed="rId2" cstate="print"/>
          <a:srcRect/>
          <a:stretch>
            <a:fillRect/>
          </a:stretch>
        </p:blipFill>
        <p:spPr bwMode="auto">
          <a:xfrm>
            <a:off x="-1" y="1524000"/>
            <a:ext cx="9144001" cy="5562601"/>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600200"/>
          </a:xfrm>
        </p:spPr>
        <p:txBody>
          <a:bodyPr>
            <a:normAutofit fontScale="90000"/>
          </a:bodyPr>
          <a:lstStyle/>
          <a:p>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700" dirty="0" smtClean="0"/>
              <a:t>The pop up opens up a single day request (shown on the left).  To enter a date range, select the Show Multi Day button shown on the right.  Enter the increment (increment of .25 days only) and accrual you wish to charge and click save.  </a:t>
            </a:r>
            <a:r>
              <a:rPr lang="en-US" sz="2200" dirty="0" smtClean="0"/>
              <a:t/>
            </a:r>
            <a:br>
              <a:rPr lang="en-US" sz="2200" dirty="0" smtClean="0"/>
            </a:br>
            <a:r>
              <a:rPr lang="en-US" dirty="0" smtClean="0"/>
              <a:t/>
            </a:r>
            <a:br>
              <a:rPr lang="en-US" dirty="0" smtClean="0"/>
            </a:br>
            <a:endParaRPr lang="en-US" dirty="0"/>
          </a:p>
        </p:txBody>
      </p:sp>
      <p:pic>
        <p:nvPicPr>
          <p:cNvPr id="1027" name="Picture 3"/>
          <p:cNvPicPr>
            <a:picLocks noGrp="1" noChangeAspect="1" noChangeArrowheads="1"/>
          </p:cNvPicPr>
          <p:nvPr>
            <p:ph idx="1"/>
          </p:nvPr>
        </p:nvPicPr>
        <p:blipFill>
          <a:blip r:embed="rId2" cstate="print"/>
          <a:srcRect/>
          <a:stretch>
            <a:fillRect/>
          </a:stretch>
        </p:blipFill>
        <p:spPr bwMode="auto">
          <a:xfrm>
            <a:off x="609600" y="1828800"/>
            <a:ext cx="7620661" cy="3452186"/>
          </a:xfrm>
          <a:prstGeom prst="rect">
            <a:avLst/>
          </a:prstGeom>
          <a:noFill/>
          <a:ln w="9525">
            <a:noFill/>
            <a:miter lim="800000"/>
            <a:headEnd/>
            <a:tailEnd/>
          </a:ln>
        </p:spPr>
      </p:pic>
      <p:sp>
        <p:nvSpPr>
          <p:cNvPr id="7" name="Notched Right Arrow 6"/>
          <p:cNvSpPr/>
          <p:nvPr/>
        </p:nvSpPr>
        <p:spPr>
          <a:xfrm flipH="1">
            <a:off x="1752600" y="1524000"/>
            <a:ext cx="1752600" cy="9906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Single Day</a:t>
            </a:r>
            <a:endParaRPr lang="en-US" sz="1100" b="1" dirty="0"/>
          </a:p>
        </p:txBody>
      </p:sp>
      <p:sp>
        <p:nvSpPr>
          <p:cNvPr id="8" name="Notched Right Arrow 7"/>
          <p:cNvSpPr/>
          <p:nvPr/>
        </p:nvSpPr>
        <p:spPr>
          <a:xfrm>
            <a:off x="5562600" y="1524000"/>
            <a:ext cx="1600200" cy="10668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b="1" dirty="0" smtClean="0"/>
              <a:t>Multi-Day</a:t>
            </a:r>
            <a:endParaRPr lang="en-US" sz="1100" b="1" dirty="0"/>
          </a:p>
        </p:txBody>
      </p:sp>
      <p:sp>
        <p:nvSpPr>
          <p:cNvPr id="6" name="Notched Right Arrow 5"/>
          <p:cNvSpPr/>
          <p:nvPr/>
        </p:nvSpPr>
        <p:spPr>
          <a:xfrm rot="1649114" flipH="1">
            <a:off x="1044083" y="5301524"/>
            <a:ext cx="1752600" cy="9906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Save</a:t>
            </a:r>
            <a:endParaRPr lang="en-US" sz="11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752600"/>
          </a:xfrm>
        </p:spPr>
        <p:txBody>
          <a:bodyPr>
            <a:normAutofit/>
          </a:bodyPr>
          <a:lstStyle/>
          <a:p>
            <a:r>
              <a:rPr lang="en-US" sz="2000" dirty="0" smtClean="0"/>
              <a:t>Once the request has been saved, it will appear on the calendar under the Previously Submitted Leave Request along with the status (Saved, Pending and Approved).  To submit request to your Supervisor, select the radio button and click Submit to Supervisor.  Once submitted, the request will appear on the monthly time record.  </a:t>
            </a:r>
            <a:endParaRPr lang="en-US" sz="2000" dirty="0"/>
          </a:p>
        </p:txBody>
      </p:sp>
      <p:pic>
        <p:nvPicPr>
          <p:cNvPr id="3074" name="Picture 2"/>
          <p:cNvPicPr>
            <a:picLocks noGrp="1" noChangeAspect="1" noChangeArrowheads="1"/>
          </p:cNvPicPr>
          <p:nvPr>
            <p:ph sz="half" idx="1"/>
          </p:nvPr>
        </p:nvPicPr>
        <p:blipFill>
          <a:blip r:embed="rId2" cstate="print"/>
          <a:stretch>
            <a:fillRect/>
          </a:stretch>
        </p:blipFill>
        <p:spPr bwMode="auto">
          <a:xfrm>
            <a:off x="609600" y="1752600"/>
            <a:ext cx="4038600" cy="4191000"/>
          </a:xfrm>
          <a:prstGeom prst="rect">
            <a:avLst/>
          </a:prstGeom>
          <a:noFill/>
          <a:ln w="9525">
            <a:noFill/>
            <a:miter lim="800000"/>
            <a:headEnd/>
            <a:tailEnd/>
          </a:ln>
        </p:spPr>
      </p:pic>
      <p:sp>
        <p:nvSpPr>
          <p:cNvPr id="8" name="Content Placeholder 7"/>
          <p:cNvSpPr>
            <a:spLocks noGrp="1"/>
          </p:cNvSpPr>
          <p:nvPr>
            <p:ph sz="half" idx="2"/>
          </p:nvPr>
        </p:nvSpPr>
        <p:spPr>
          <a:xfrm>
            <a:off x="4648200" y="1752600"/>
            <a:ext cx="4038600" cy="4373563"/>
          </a:xfrm>
        </p:spPr>
        <p:txBody>
          <a:bodyPr>
            <a:normAutofit fontScale="77500" lnSpcReduction="20000"/>
          </a:bodyPr>
          <a:lstStyle/>
          <a:p>
            <a:pPr>
              <a:buNone/>
            </a:pPr>
            <a:r>
              <a:rPr lang="en-US" sz="1800" dirty="0" smtClean="0"/>
              <a:t>Reminders:</a:t>
            </a:r>
          </a:p>
          <a:p>
            <a:pPr>
              <a:buNone/>
            </a:pPr>
            <a:endParaRPr lang="en-US" sz="1800" dirty="0" smtClean="0"/>
          </a:p>
          <a:p>
            <a:pPr>
              <a:buFont typeface="Wingdings" pitchFamily="2" charset="2"/>
              <a:buChar char="v"/>
            </a:pPr>
            <a:r>
              <a:rPr lang="en-US" sz="1800" dirty="0" smtClean="0"/>
              <a:t>The status of your request will also appear in parenthesis on your  monthly time record (S, P, A).</a:t>
            </a:r>
          </a:p>
          <a:p>
            <a:pPr>
              <a:buFont typeface="Wingdings" pitchFamily="2" charset="2"/>
              <a:buChar char="v"/>
            </a:pPr>
            <a:r>
              <a:rPr lang="en-US" sz="1800" dirty="0" smtClean="0"/>
              <a:t>If you need to change a time off request and it has not been approved by your supervisor, you must currently be on your </a:t>
            </a:r>
            <a:r>
              <a:rPr lang="en-US" sz="1800" b="1" dirty="0" smtClean="0"/>
              <a:t>Time Off Request calendar </a:t>
            </a:r>
            <a:r>
              <a:rPr lang="en-US" sz="1800" dirty="0" smtClean="0"/>
              <a:t> and double clicking on the day to update.</a:t>
            </a:r>
          </a:p>
          <a:p>
            <a:pPr>
              <a:buFont typeface="Wingdings" pitchFamily="2" charset="2"/>
              <a:buChar char="v"/>
            </a:pPr>
            <a:r>
              <a:rPr lang="en-US" sz="1800" dirty="0" smtClean="0"/>
              <a:t>To delete a previously submitted leave request</a:t>
            </a:r>
            <a:r>
              <a:rPr lang="en-US" sz="1800" smtClean="0"/>
              <a:t>, simply select </a:t>
            </a:r>
            <a:r>
              <a:rPr lang="en-US" sz="1800" dirty="0" smtClean="0"/>
              <a:t>the radio button next to the associated request and then click delete.  </a:t>
            </a:r>
          </a:p>
          <a:p>
            <a:pPr>
              <a:buFont typeface="Wingdings" pitchFamily="2" charset="2"/>
              <a:buChar char="v"/>
            </a:pPr>
            <a:r>
              <a:rPr lang="en-US" sz="1800" dirty="0" smtClean="0"/>
              <a:t>Employees will be unable to submit a time record with pending time off request. </a:t>
            </a:r>
          </a:p>
          <a:p>
            <a:pPr>
              <a:buFont typeface="Wingdings" pitchFamily="2" charset="2"/>
              <a:buChar char="v"/>
            </a:pPr>
            <a:r>
              <a:rPr lang="en-US" sz="1800" dirty="0" smtClean="0"/>
              <a:t>Time off requests can not span across multiple months.</a:t>
            </a:r>
          </a:p>
          <a:p>
            <a:pPr>
              <a:buFont typeface="Wingdings" pitchFamily="2" charset="2"/>
              <a:buChar char="v"/>
            </a:pPr>
            <a:r>
              <a:rPr lang="en-US" sz="1800" dirty="0" smtClean="0"/>
              <a:t>If a holiday falls within a time off request, a separate entry must be submitted, excluding the holiday.</a:t>
            </a:r>
          </a:p>
          <a:p>
            <a:pPr>
              <a:buNone/>
            </a:pPr>
            <a:r>
              <a:rPr lang="en-US" sz="1800" dirty="0" smtClean="0"/>
              <a:t/>
            </a:r>
            <a:br>
              <a:rPr lang="en-US" sz="1800" dirty="0" smtClean="0"/>
            </a:br>
            <a:endParaRPr lang="en-US" sz="1800" dirty="0" smtClean="0"/>
          </a:p>
          <a:p>
            <a:pPr>
              <a:buFont typeface="Wingdings" pitchFamily="2" charset="2"/>
              <a:buChar char="v"/>
            </a:pPr>
            <a:endParaRPr lang="en-US" sz="1800" dirty="0" smtClean="0"/>
          </a:p>
          <a:p>
            <a:pPr>
              <a:buNone/>
            </a:pPr>
            <a:endParaRPr lang="en-US" dirty="0"/>
          </a:p>
        </p:txBody>
      </p:sp>
      <p:sp>
        <p:nvSpPr>
          <p:cNvPr id="5" name="Notched Right Arrow 4"/>
          <p:cNvSpPr/>
          <p:nvPr/>
        </p:nvSpPr>
        <p:spPr>
          <a:xfrm rot="16358356">
            <a:off x="95262" y="5984441"/>
            <a:ext cx="1576849" cy="1086316"/>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Select  radio button and Submit</a:t>
            </a:r>
            <a:endParaRPr lang="en-US" sz="1200" b="1" dirty="0"/>
          </a:p>
        </p:txBody>
      </p:sp>
      <p:sp>
        <p:nvSpPr>
          <p:cNvPr id="4" name="Notched Right Arrow 3"/>
          <p:cNvSpPr/>
          <p:nvPr/>
        </p:nvSpPr>
        <p:spPr>
          <a:xfrm>
            <a:off x="-609600" y="3352800"/>
            <a:ext cx="1366560" cy="1086316"/>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Status of Time Off Request</a:t>
            </a:r>
            <a:endParaRPr lang="en-US" sz="12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Sign out of the SUNY browser and CLOSE  </a:t>
            </a:r>
            <a:endParaRPr lang="en-US" sz="3200" b="1" dirty="0"/>
          </a:p>
        </p:txBody>
      </p:sp>
      <p:sp>
        <p:nvSpPr>
          <p:cNvPr id="3" name="Text Placeholder 2"/>
          <p:cNvSpPr>
            <a:spLocks noGrp="1"/>
          </p:cNvSpPr>
          <p:nvPr>
            <p:ph idx="1"/>
          </p:nvPr>
        </p:nvSpPr>
        <p:spPr/>
        <p:txBody>
          <a:bodyPr>
            <a:normAutofit/>
          </a:bodyPr>
          <a:lstStyle/>
          <a:p>
            <a:r>
              <a:rPr lang="en-US" sz="2400" dirty="0" smtClean="0">
                <a:solidFill>
                  <a:schemeClr val="tx2">
                    <a:lumMod val="75000"/>
                  </a:schemeClr>
                </a:solidFill>
              </a:rPr>
              <a:t>To ensure your privacy and system security, please log off by clicking on “Sign Off” link in the upper right hand corner of your screen.</a:t>
            </a:r>
            <a:endParaRPr lang="en-US" sz="2400" dirty="0">
              <a:solidFill>
                <a:schemeClr val="tx2">
                  <a:lumMod val="75000"/>
                </a:schemeClr>
              </a:solidFill>
            </a:endParaRPr>
          </a:p>
        </p:txBody>
      </p:sp>
      <p:pic>
        <p:nvPicPr>
          <p:cNvPr id="3074" name="Picture 2" descr="C:\Users\vumbacti\AppData\Local\Temp\SNAGHTML1a3d5edb.PNG"/>
          <p:cNvPicPr>
            <a:picLocks noChangeAspect="1" noChangeArrowheads="1"/>
          </p:cNvPicPr>
          <p:nvPr/>
        </p:nvPicPr>
        <p:blipFill>
          <a:blip r:embed="rId2" cstate="print"/>
          <a:srcRect/>
          <a:stretch>
            <a:fillRect/>
          </a:stretch>
        </p:blipFill>
        <p:spPr bwMode="auto">
          <a:xfrm>
            <a:off x="0" y="2895600"/>
            <a:ext cx="8915400" cy="2333626"/>
          </a:xfrm>
          <a:prstGeom prst="rect">
            <a:avLst/>
          </a:prstGeom>
          <a:noFill/>
        </p:spPr>
      </p:pic>
      <p:sp>
        <p:nvSpPr>
          <p:cNvPr id="7" name="Notched Right Arrow 6"/>
          <p:cNvSpPr/>
          <p:nvPr/>
        </p:nvSpPr>
        <p:spPr>
          <a:xfrm rot="19784482">
            <a:off x="6941989" y="2936633"/>
            <a:ext cx="1666320" cy="1086316"/>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Sign Off</a:t>
            </a:r>
            <a:endParaRPr lang="en-US" sz="12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  CONGRATULATIONS!</a:t>
            </a:r>
            <a:endParaRPr lang="en-US" dirty="0"/>
          </a:p>
        </p:txBody>
      </p:sp>
      <p:sp>
        <p:nvSpPr>
          <p:cNvPr id="2" name="Subtitle 1"/>
          <p:cNvSpPr>
            <a:spLocks noGrp="1"/>
          </p:cNvSpPr>
          <p:nvPr>
            <p:ph idx="1"/>
          </p:nvPr>
        </p:nvSpPr>
        <p:spPr/>
        <p:txBody>
          <a:bodyPr>
            <a:normAutofit fontScale="92500" lnSpcReduction="10000"/>
          </a:bodyPr>
          <a:lstStyle/>
          <a:p>
            <a:r>
              <a:rPr lang="en-US" dirty="0" smtClean="0">
                <a:solidFill>
                  <a:schemeClr val="tx2"/>
                </a:solidFill>
              </a:rPr>
              <a:t> For those of you without direct reports</a:t>
            </a:r>
            <a:r>
              <a:rPr lang="en-US" dirty="0" smtClean="0"/>
              <a:t>, once you have entered your current Time and Attendance Information, you have successfully completed the training session.  </a:t>
            </a:r>
          </a:p>
          <a:p>
            <a:r>
              <a:rPr lang="en-US" dirty="0" smtClean="0"/>
              <a:t>Step by Step instructions are also available for your use.</a:t>
            </a:r>
            <a:endParaRPr lang="en-US" sz="900" dirty="0" smtClean="0"/>
          </a:p>
          <a:p>
            <a:r>
              <a:rPr lang="en-US" b="1" dirty="0" smtClean="0">
                <a:solidFill>
                  <a:schemeClr val="tx2"/>
                </a:solidFill>
              </a:rPr>
              <a:t>Supervisors</a:t>
            </a:r>
            <a:r>
              <a:rPr lang="en-US" dirty="0" smtClean="0"/>
              <a:t>, there are a few more slides about the process for approving time records and/or time off requests for your employees.</a:t>
            </a:r>
          </a:p>
          <a:p>
            <a:pPr>
              <a:buNone/>
            </a:pPr>
            <a:r>
              <a:rPr lang="en-US" dirty="0" smtClean="0">
                <a:solidFill>
                  <a:schemeClr val="tx2">
                    <a:lumMod val="75000"/>
                  </a:schemeClr>
                </a:solidFill>
              </a:rPr>
              <a:t>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b="1" dirty="0" smtClean="0">
                <a:solidFill>
                  <a:schemeClr val="tx2"/>
                </a:solidFill>
              </a:rPr>
              <a:t>Supervisors</a:t>
            </a:r>
          </a:p>
          <a:p>
            <a:r>
              <a:rPr lang="en-US" sz="2800" dirty="0" smtClean="0"/>
              <a:t>Step-by-Step</a:t>
            </a:r>
            <a:endParaRPr lang="en-US" sz="2800" dirty="0"/>
          </a:p>
        </p:txBody>
      </p:sp>
      <p:sp>
        <p:nvSpPr>
          <p:cNvPr id="3" name="Title 2"/>
          <p:cNvSpPr>
            <a:spLocks noGrp="1"/>
          </p:cNvSpPr>
          <p:nvPr>
            <p:ph type="ctrTitle"/>
          </p:nvPr>
        </p:nvSpPr>
        <p:spPr/>
        <p:txBody>
          <a:bodyPr/>
          <a:lstStyle/>
          <a:p>
            <a:r>
              <a:rPr lang="en-US" dirty="0" smtClean="0"/>
              <a:t>Time and Attendance System (TAS)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Overview of Monthly Time and Attendance Process –</a:t>
            </a:r>
            <a:r>
              <a:rPr lang="en-US" sz="3200" b="1" dirty="0" smtClean="0">
                <a:solidFill>
                  <a:schemeClr val="accent1">
                    <a:lumMod val="50000"/>
                  </a:schemeClr>
                </a:solidFill>
              </a:rPr>
              <a:t> </a:t>
            </a:r>
            <a:r>
              <a:rPr lang="en-US" sz="3200" b="1" dirty="0" smtClean="0">
                <a:solidFill>
                  <a:schemeClr val="accent1">
                    <a:lumMod val="75000"/>
                  </a:schemeClr>
                </a:solidFill>
              </a:rPr>
              <a:t>For Supervisors</a:t>
            </a:r>
            <a:endParaRPr lang="en-US" sz="3200" b="1" dirty="0">
              <a:solidFill>
                <a:schemeClr val="accent1">
                  <a:lumMod val="75000"/>
                </a:schemeClr>
              </a:solidFill>
            </a:endParaRPr>
          </a:p>
        </p:txBody>
      </p:sp>
      <p:sp>
        <p:nvSpPr>
          <p:cNvPr id="3" name="Text Placeholder 2"/>
          <p:cNvSpPr>
            <a:spLocks noGrp="1"/>
          </p:cNvSpPr>
          <p:nvPr>
            <p:ph idx="1"/>
          </p:nvPr>
        </p:nvSpPr>
        <p:spPr/>
        <p:txBody>
          <a:bodyPr>
            <a:normAutofit/>
          </a:bodyPr>
          <a:lstStyle/>
          <a:p>
            <a:pPr marL="457200" indent="-457200">
              <a:buAutoNum type="arabicParenR"/>
            </a:pPr>
            <a:r>
              <a:rPr lang="en-US" dirty="0" smtClean="0">
                <a:solidFill>
                  <a:schemeClr val="tx2">
                    <a:lumMod val="75000"/>
                  </a:schemeClr>
                </a:solidFill>
              </a:rPr>
              <a:t>Sign in to SUNY HR Time and Attendance</a:t>
            </a:r>
          </a:p>
          <a:p>
            <a:pPr marL="457200" indent="-457200">
              <a:buAutoNum type="arabicParenR" startAt="2"/>
            </a:pPr>
            <a:r>
              <a:rPr lang="en-US" dirty="0" smtClean="0">
                <a:solidFill>
                  <a:schemeClr val="tx2">
                    <a:lumMod val="75000"/>
                  </a:schemeClr>
                </a:solidFill>
              </a:rPr>
              <a:t>Select “Work Roster.”</a:t>
            </a:r>
          </a:p>
          <a:p>
            <a:pPr marL="457200" indent="-457200">
              <a:buAutoNum type="arabicParenR" startAt="3"/>
            </a:pPr>
            <a:r>
              <a:rPr lang="en-US" dirty="0" smtClean="0">
                <a:solidFill>
                  <a:schemeClr val="tx2">
                    <a:lumMod val="75000"/>
                  </a:schemeClr>
                </a:solidFill>
              </a:rPr>
              <a:t>View employee’s Time Record and/or Time Off Requests.</a:t>
            </a:r>
          </a:p>
          <a:p>
            <a:pPr marL="457200" indent="-457200">
              <a:buAutoNum type="arabicParenR" startAt="3"/>
            </a:pPr>
            <a:r>
              <a:rPr lang="en-US" dirty="0" smtClean="0">
                <a:solidFill>
                  <a:schemeClr val="tx2">
                    <a:lumMod val="75000"/>
                  </a:schemeClr>
                </a:solidFill>
              </a:rPr>
              <a:t>Select “Approve,” “Deny,” or even “Postpone”</a:t>
            </a:r>
          </a:p>
          <a:p>
            <a:pPr marL="457200" indent="-457200">
              <a:buAutoNum type="arabicParenR" startAt="3"/>
            </a:pPr>
            <a:r>
              <a:rPr lang="en-US" dirty="0" smtClean="0">
                <a:solidFill>
                  <a:schemeClr val="tx2">
                    <a:lumMod val="75000"/>
                  </a:schemeClr>
                </a:solidFill>
              </a:rPr>
              <a:t>Select “Submit”</a:t>
            </a:r>
          </a:p>
          <a:p>
            <a:pPr marL="457200" indent="-457200">
              <a:buNone/>
            </a:pPr>
            <a:endParaRPr lang="en-US" dirty="0" smtClean="0"/>
          </a:p>
          <a:p>
            <a:pPr marL="457200" indent="-457200">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Autofit/>
          </a:bodyPr>
          <a:lstStyle/>
          <a:p>
            <a:r>
              <a:rPr lang="en-US" sz="3200" b="1" dirty="0" smtClean="0"/>
              <a:t>Overview of Monthly Time and Attendance System (TAS)</a:t>
            </a:r>
            <a:br>
              <a:rPr lang="en-US" sz="3200" b="1" dirty="0" smtClean="0"/>
            </a:br>
            <a:r>
              <a:rPr lang="en-US" sz="3200" b="1" dirty="0" smtClean="0">
                <a:solidFill>
                  <a:schemeClr val="accent1">
                    <a:lumMod val="75000"/>
                  </a:schemeClr>
                </a:solidFill>
              </a:rPr>
              <a:t>For All Employees</a:t>
            </a:r>
            <a:endParaRPr lang="en-US" sz="3200" b="1" dirty="0">
              <a:solidFill>
                <a:schemeClr val="accent1">
                  <a:lumMod val="75000"/>
                </a:schemeClr>
              </a:solidFill>
            </a:endParaRPr>
          </a:p>
        </p:txBody>
      </p:sp>
      <p:sp>
        <p:nvSpPr>
          <p:cNvPr id="3" name="Text Placeholder 2"/>
          <p:cNvSpPr>
            <a:spLocks noGrp="1"/>
          </p:cNvSpPr>
          <p:nvPr>
            <p:ph idx="1"/>
          </p:nvPr>
        </p:nvSpPr>
        <p:spPr>
          <a:xfrm>
            <a:off x="457200" y="1981200"/>
            <a:ext cx="8229600" cy="4144963"/>
          </a:xfrm>
        </p:spPr>
        <p:txBody>
          <a:bodyPr>
            <a:normAutofit lnSpcReduction="10000"/>
          </a:bodyPr>
          <a:lstStyle/>
          <a:p>
            <a:pPr marL="457200" indent="-457200">
              <a:buAutoNum type="arabicParenR"/>
            </a:pPr>
            <a:r>
              <a:rPr lang="en-US" dirty="0" smtClean="0">
                <a:solidFill>
                  <a:schemeClr val="tx2">
                    <a:lumMod val="75000"/>
                  </a:schemeClr>
                </a:solidFill>
              </a:rPr>
              <a:t>Sign –in to SUNY HR Time and Attendance</a:t>
            </a:r>
          </a:p>
          <a:p>
            <a:pPr marL="457200" indent="-457200">
              <a:buAutoNum type="arabicParenR"/>
            </a:pPr>
            <a:r>
              <a:rPr lang="en-US" dirty="0" smtClean="0">
                <a:solidFill>
                  <a:schemeClr val="tx2">
                    <a:lumMod val="75000"/>
                  </a:schemeClr>
                </a:solidFill>
              </a:rPr>
              <a:t>Select an Accrual Period (Month)	</a:t>
            </a:r>
          </a:p>
          <a:p>
            <a:pPr marL="457200" indent="-457200">
              <a:buAutoNum type="arabicParenR"/>
            </a:pPr>
            <a:r>
              <a:rPr lang="en-US" dirty="0" smtClean="0">
                <a:solidFill>
                  <a:schemeClr val="tx2">
                    <a:lumMod val="75000"/>
                  </a:schemeClr>
                </a:solidFill>
              </a:rPr>
              <a:t>Enter Charges for Vacation, Sick, or Other Used Time</a:t>
            </a:r>
          </a:p>
          <a:p>
            <a:pPr marL="457200" indent="-457200">
              <a:buAutoNum type="arabicParenR"/>
            </a:pPr>
            <a:r>
              <a:rPr lang="en-US" dirty="0" smtClean="0">
                <a:solidFill>
                  <a:schemeClr val="tx2">
                    <a:lumMod val="75000"/>
                  </a:schemeClr>
                </a:solidFill>
              </a:rPr>
              <a:t>Request Time Off</a:t>
            </a:r>
          </a:p>
          <a:p>
            <a:pPr marL="457200" indent="-457200">
              <a:buAutoNum type="arabicParenR"/>
            </a:pPr>
            <a:r>
              <a:rPr lang="en-US" dirty="0" smtClean="0">
                <a:solidFill>
                  <a:schemeClr val="tx2">
                    <a:lumMod val="75000"/>
                  </a:schemeClr>
                </a:solidFill>
              </a:rPr>
              <a:t>Certify and Submit Time Record for Supervisor Approval</a:t>
            </a:r>
          </a:p>
          <a:p>
            <a:pPr marL="457200" indent="-457200">
              <a:buAutoNum type="arabicParenR"/>
            </a:pPr>
            <a:r>
              <a:rPr lang="en-US" dirty="0" smtClean="0">
                <a:solidFill>
                  <a:schemeClr val="tx2">
                    <a:lumMod val="75000"/>
                  </a:schemeClr>
                </a:solidFill>
              </a:rPr>
              <a:t>Sign-out of SUNY Browser and Close</a:t>
            </a:r>
          </a:p>
          <a:p>
            <a:pPr marL="457200" indent="-457200"/>
            <a:endParaRPr lang="en-US"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3600" b="1" dirty="0" smtClean="0"/>
              <a:t>Sign in to SUNY at:</a:t>
            </a:r>
            <a:br>
              <a:rPr lang="en-US" sz="3600" b="1" dirty="0" smtClean="0"/>
            </a:br>
            <a:r>
              <a:rPr lang="en-US" sz="3600" b="1" dirty="0" smtClean="0">
                <a:hlinkClick r:id="rId2"/>
              </a:rPr>
              <a:t>http://www.suny.edu/time </a:t>
            </a:r>
            <a:r>
              <a:rPr lang="en-US" dirty="0" smtClean="0"/>
              <a:t/>
            </a:r>
            <a:br>
              <a:rPr lang="en-US" dirty="0" smtClean="0"/>
            </a:br>
            <a:r>
              <a:rPr lang="en-US" dirty="0" smtClean="0"/>
              <a:t>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4400" dirty="0" smtClean="0"/>
              <a:t/>
            </a:r>
            <a:br>
              <a:rPr lang="en-US" sz="4400" dirty="0" smtClean="0"/>
            </a:br>
            <a:endParaRPr lang="en-US" sz="3600" dirty="0"/>
          </a:p>
        </p:txBody>
      </p:sp>
      <p:sp>
        <p:nvSpPr>
          <p:cNvPr id="3" name="Text Placeholder 2"/>
          <p:cNvSpPr>
            <a:spLocks noGrp="1"/>
          </p:cNvSpPr>
          <p:nvPr>
            <p:ph idx="1"/>
          </p:nvPr>
        </p:nvSpPr>
        <p:spPr>
          <a:xfrm>
            <a:off x="457200" y="1905000"/>
            <a:ext cx="8229600" cy="4525963"/>
          </a:xfrm>
        </p:spPr>
        <p:txBody>
          <a:bodyPr>
            <a:normAutofit/>
          </a:bodyPr>
          <a:lstStyle/>
          <a:p>
            <a:pPr indent="-457200"/>
            <a:r>
              <a:rPr lang="en-US" sz="2000" dirty="0" smtClean="0">
                <a:solidFill>
                  <a:schemeClr val="tx2">
                    <a:lumMod val="75000"/>
                  </a:schemeClr>
                </a:solidFill>
              </a:rPr>
              <a:t>As described in a previous slide, the screen will be slightly different the first time you log in, requesting your SUNY ID and DOB.  </a:t>
            </a:r>
            <a:r>
              <a:rPr lang="en-US" sz="2000" i="1" dirty="0" smtClean="0">
                <a:solidFill>
                  <a:schemeClr val="tx2">
                    <a:lumMod val="75000"/>
                  </a:schemeClr>
                </a:solidFill>
              </a:rPr>
              <a:t>That is a one-time security occurrence. </a:t>
            </a:r>
            <a:r>
              <a:rPr lang="en-US" sz="2000" dirty="0" smtClean="0">
                <a:solidFill>
                  <a:schemeClr val="tx2">
                    <a:lumMod val="75000"/>
                  </a:schemeClr>
                </a:solidFill>
              </a:rPr>
              <a:t> </a:t>
            </a:r>
            <a:r>
              <a:rPr lang="en-US" sz="2000" b="1" dirty="0" smtClean="0">
                <a:solidFill>
                  <a:schemeClr val="tx2">
                    <a:lumMod val="75000"/>
                  </a:schemeClr>
                </a:solidFill>
              </a:rPr>
              <a:t>Going forward, your entry screen will look like this:</a:t>
            </a:r>
            <a:endParaRPr lang="en-US" sz="2000" b="1" i="1" dirty="0"/>
          </a:p>
        </p:txBody>
      </p:sp>
      <p:sp>
        <p:nvSpPr>
          <p:cNvPr id="5" name="Notched Right Arrow 4"/>
          <p:cNvSpPr/>
          <p:nvPr/>
        </p:nvSpPr>
        <p:spPr>
          <a:xfrm flipH="1">
            <a:off x="6858000" y="4343400"/>
            <a:ext cx="1981200" cy="10668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Suny ID and Password</a:t>
            </a:r>
          </a:p>
          <a:p>
            <a:pPr algn="ctr"/>
            <a:endParaRPr lang="en-US" sz="1100" b="1" dirty="0"/>
          </a:p>
        </p:txBody>
      </p:sp>
      <p:sp>
        <p:nvSpPr>
          <p:cNvPr id="9" name="Notched Right Arrow 8"/>
          <p:cNvSpPr/>
          <p:nvPr/>
        </p:nvSpPr>
        <p:spPr>
          <a:xfrm flipH="1">
            <a:off x="7239000" y="609600"/>
            <a:ext cx="1993392" cy="11704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Bookmark  </a:t>
            </a:r>
            <a:endParaRPr lang="en-US" sz="1100" b="1" dirty="0"/>
          </a:p>
        </p:txBody>
      </p:sp>
      <p:pic>
        <p:nvPicPr>
          <p:cNvPr id="1028" name="Picture 4" descr="C:\Users\vumbacti\AppData\Local\Temp\SNAGHTML1a148f3d.PNG"/>
          <p:cNvPicPr>
            <a:picLocks noChangeAspect="1" noChangeArrowheads="1"/>
          </p:cNvPicPr>
          <p:nvPr/>
        </p:nvPicPr>
        <p:blipFill>
          <a:blip r:embed="rId3" cstate="print"/>
          <a:srcRect/>
          <a:stretch>
            <a:fillRect/>
          </a:stretch>
        </p:blipFill>
        <p:spPr bwMode="auto">
          <a:xfrm>
            <a:off x="1752600" y="2971800"/>
            <a:ext cx="4876800" cy="3781425"/>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t>Then, click on</a:t>
            </a:r>
            <a:br>
              <a:rPr lang="en-US" sz="3200" b="1" dirty="0" smtClean="0"/>
            </a:br>
            <a:r>
              <a:rPr lang="en-US" sz="3200" b="1" dirty="0" smtClean="0"/>
              <a:t>“Time and Attendance” Tab </a:t>
            </a:r>
            <a:br>
              <a:rPr lang="en-US" sz="3200" b="1" dirty="0" smtClean="0"/>
            </a:br>
            <a:r>
              <a:rPr lang="en-US" sz="3200" b="1" dirty="0" smtClean="0"/>
              <a:t>to get into your time record </a:t>
            </a:r>
            <a:endParaRPr lang="en-US" sz="3200" b="1" dirty="0"/>
          </a:p>
        </p:txBody>
      </p:sp>
      <p:pic>
        <p:nvPicPr>
          <p:cNvPr id="9" name="Picture 6" descr="C:\Users\vumbacti\AppData\Local\Temp\SNAGHTML1a1e3d18.PNG"/>
          <p:cNvPicPr>
            <a:picLocks noGrp="1" noChangeAspect="1" noChangeArrowheads="1"/>
          </p:cNvPicPr>
          <p:nvPr>
            <p:ph idx="1"/>
          </p:nvPr>
        </p:nvPicPr>
        <p:blipFill>
          <a:blip r:embed="rId2" cstate="print"/>
          <a:srcRect/>
          <a:stretch>
            <a:fillRect/>
          </a:stretch>
        </p:blipFill>
        <p:spPr bwMode="auto">
          <a:xfrm>
            <a:off x="685800" y="1981200"/>
            <a:ext cx="7597799" cy="2408129"/>
          </a:xfrm>
          <a:prstGeom prst="rect">
            <a:avLst/>
          </a:prstGeom>
          <a:noFill/>
        </p:spPr>
      </p:pic>
      <p:sp>
        <p:nvSpPr>
          <p:cNvPr id="7" name="Notched Right Arrow 6"/>
          <p:cNvSpPr/>
          <p:nvPr/>
        </p:nvSpPr>
        <p:spPr>
          <a:xfrm rot="16200000">
            <a:off x="647700" y="4533900"/>
            <a:ext cx="1219200" cy="8382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Text Placeholder 2"/>
          <p:cNvSpPr>
            <a:spLocks noGrp="1"/>
          </p:cNvSpPr>
          <p:nvPr>
            <p:ph idx="1"/>
          </p:nvPr>
        </p:nvSpPr>
        <p:spPr>
          <a:xfrm>
            <a:off x="457200" y="304801"/>
            <a:ext cx="8229600" cy="1447799"/>
          </a:xfrm>
        </p:spPr>
        <p:txBody>
          <a:bodyPr>
            <a:noAutofit/>
          </a:bodyPr>
          <a:lstStyle/>
          <a:p>
            <a:r>
              <a:rPr lang="en-US" dirty="0" smtClean="0"/>
              <a:t>Click on “Work Roster,” to view the pending time records and/or time off request, of your employees.</a:t>
            </a:r>
            <a:endParaRPr lang="en-US" dirty="0"/>
          </a:p>
        </p:txBody>
      </p:sp>
      <p:sp>
        <p:nvSpPr>
          <p:cNvPr id="4" name="Rectangle 3"/>
          <p:cNvSpPr/>
          <p:nvPr/>
        </p:nvSpPr>
        <p:spPr>
          <a:xfrm>
            <a:off x="685800" y="3244334"/>
            <a:ext cx="6476999" cy="369332"/>
          </a:xfrm>
          <a:prstGeom prst="rect">
            <a:avLst/>
          </a:prstGeom>
        </p:spPr>
        <p:txBody>
          <a:bodyPr wrap="square">
            <a:spAutoFit/>
          </a:bodyPr>
          <a:lstStyle/>
          <a:p>
            <a:r>
              <a:rPr lang="en-US" dirty="0" smtClean="0"/>
              <a:t> </a:t>
            </a:r>
            <a:endParaRPr lang="en-US" dirty="0"/>
          </a:p>
        </p:txBody>
      </p:sp>
      <p:pic>
        <p:nvPicPr>
          <p:cNvPr id="5122" name="Picture 2" descr="C:\Users\vumbacti\AppData\Local\Temp\SNAGHTML1a561761.PNG"/>
          <p:cNvPicPr>
            <a:picLocks noChangeAspect="1" noChangeArrowheads="1"/>
          </p:cNvPicPr>
          <p:nvPr/>
        </p:nvPicPr>
        <p:blipFill>
          <a:blip r:embed="rId2" cstate="print"/>
          <a:srcRect/>
          <a:stretch>
            <a:fillRect/>
          </a:stretch>
        </p:blipFill>
        <p:spPr bwMode="auto">
          <a:xfrm>
            <a:off x="381000" y="2362200"/>
            <a:ext cx="8686800" cy="4191001"/>
          </a:xfrm>
          <a:prstGeom prst="rect">
            <a:avLst/>
          </a:prstGeom>
          <a:noFill/>
        </p:spPr>
      </p:pic>
      <p:pic>
        <p:nvPicPr>
          <p:cNvPr id="5123" name="Picture 3"/>
          <p:cNvPicPr>
            <a:picLocks noChangeAspect="1" noChangeArrowheads="1"/>
          </p:cNvPicPr>
          <p:nvPr/>
        </p:nvPicPr>
        <p:blipFill>
          <a:blip r:embed="rId3" cstate="print"/>
          <a:srcRect/>
          <a:stretch>
            <a:fillRect/>
          </a:stretch>
        </p:blipFill>
        <p:spPr bwMode="auto">
          <a:xfrm>
            <a:off x="838200" y="2057400"/>
            <a:ext cx="7597775" cy="320675"/>
          </a:xfrm>
          <a:prstGeom prst="rect">
            <a:avLst/>
          </a:prstGeom>
          <a:noFill/>
          <a:ln w="9525">
            <a:noFill/>
            <a:miter lim="800000"/>
            <a:headEnd/>
            <a:tailEnd/>
          </a:ln>
        </p:spPr>
      </p:pic>
      <p:sp>
        <p:nvSpPr>
          <p:cNvPr id="6" name="Notched Right Arrow 5"/>
          <p:cNvSpPr/>
          <p:nvPr/>
        </p:nvSpPr>
        <p:spPr>
          <a:xfrm rot="19335413">
            <a:off x="3390166" y="2261907"/>
            <a:ext cx="1842299" cy="1249766"/>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Select </a:t>
            </a:r>
          </a:p>
          <a:p>
            <a:pPr algn="ctr"/>
            <a:r>
              <a:rPr lang="en-US" sz="900" b="1" dirty="0" smtClean="0"/>
              <a:t>“Work Roster”</a:t>
            </a:r>
            <a:endParaRPr lang="en-US" sz="9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961313" cy="2362200"/>
          </a:xfrm>
        </p:spPr>
        <p:txBody>
          <a:bodyPr>
            <a:normAutofit fontScale="90000"/>
          </a:bodyPr>
          <a:lstStyle/>
          <a:p>
            <a:pPr indent="-742950"/>
            <a:r>
              <a:rPr lang="en-US" sz="2000" dirty="0" smtClean="0"/>
              <a:t>1) View Employee’s Electronic Time Record</a:t>
            </a:r>
            <a:br>
              <a:rPr lang="en-US" sz="2000" dirty="0" smtClean="0"/>
            </a:br>
            <a:r>
              <a:rPr lang="en-US" sz="2000" dirty="0" smtClean="0"/>
              <a:t>2) Determine an Action (approve, Deny, or Postpone)</a:t>
            </a:r>
            <a:br>
              <a:rPr lang="en-US" sz="2000" dirty="0" smtClean="0"/>
            </a:br>
            <a:r>
              <a:rPr lang="en-US" sz="2000" dirty="0" smtClean="0"/>
              <a:t>**Denied action requires comments for the employee’s Information.   </a:t>
            </a:r>
            <a:br>
              <a:rPr lang="en-US" sz="2000" dirty="0" smtClean="0"/>
            </a:br>
            <a:r>
              <a:rPr lang="en-US" sz="2000" dirty="0" smtClean="0"/>
              <a:t>3) Then, “Submit”</a:t>
            </a:r>
            <a:br>
              <a:rPr lang="en-US" sz="2000" dirty="0" smtClean="0"/>
            </a:br>
            <a:r>
              <a:rPr lang="en-US" sz="2000" dirty="0" smtClean="0"/>
              <a:t>4) If […] icon appears under an employee’s name, this indicates the employee is also a supervisor within the department.  If you click on the […] icon their supervisor work roster will be brought up, and you have all the same supervisor privileges.    </a:t>
            </a:r>
            <a:br>
              <a:rPr lang="en-US" sz="2000" dirty="0" smtClean="0"/>
            </a:br>
            <a:endParaRPr lang="en-US" sz="2200" dirty="0"/>
          </a:p>
        </p:txBody>
      </p:sp>
      <p:sp>
        <p:nvSpPr>
          <p:cNvPr id="3" name="Text Placeholder 2"/>
          <p:cNvSpPr>
            <a:spLocks noGrp="1"/>
          </p:cNvSpPr>
          <p:nvPr>
            <p:ph type="body" idx="1"/>
          </p:nvPr>
        </p:nvSpPr>
        <p:spPr/>
        <p:txBody>
          <a:bodyPr/>
          <a:lstStyle/>
          <a:p>
            <a:r>
              <a:rPr lang="en-US" dirty="0" smtClean="0"/>
              <a:t> </a:t>
            </a:r>
          </a:p>
          <a:p>
            <a:endParaRPr lang="en-US" dirty="0"/>
          </a:p>
        </p:txBody>
      </p:sp>
      <p:sp>
        <p:nvSpPr>
          <p:cNvPr id="4" name="Rectangle 3"/>
          <p:cNvSpPr/>
          <p:nvPr/>
        </p:nvSpPr>
        <p:spPr>
          <a:xfrm>
            <a:off x="685800" y="3244334"/>
            <a:ext cx="6476999" cy="369332"/>
          </a:xfrm>
          <a:prstGeom prst="rect">
            <a:avLst/>
          </a:prstGeom>
        </p:spPr>
        <p:txBody>
          <a:bodyPr wrap="square">
            <a:spAutoFit/>
          </a:bodyPr>
          <a:lstStyle/>
          <a:p>
            <a:r>
              <a:rPr lang="en-US" dirty="0" smtClean="0"/>
              <a:t> </a:t>
            </a:r>
            <a:endParaRPr lang="en-US" dirty="0"/>
          </a:p>
        </p:txBody>
      </p:sp>
      <p:sp>
        <p:nvSpPr>
          <p:cNvPr id="11" name="TextBox 10"/>
          <p:cNvSpPr txBox="1"/>
          <p:nvPr/>
        </p:nvSpPr>
        <p:spPr>
          <a:xfrm rot="10800000" flipV="1">
            <a:off x="5791200" y="3681956"/>
            <a:ext cx="1371600" cy="507831"/>
          </a:xfrm>
          <a:prstGeom prst="rect">
            <a:avLst/>
          </a:prstGeom>
          <a:noFill/>
        </p:spPr>
        <p:txBody>
          <a:bodyPr wrap="square" rtlCol="0">
            <a:spAutoFit/>
          </a:bodyPr>
          <a:lstStyle/>
          <a:p>
            <a:pPr marL="228600" indent="-228600"/>
            <a:r>
              <a:rPr lang="en-US" sz="900" b="1" dirty="0" smtClean="0">
                <a:solidFill>
                  <a:schemeClr val="bg1"/>
                </a:solidFill>
              </a:rPr>
              <a:t>2) Select: Approve, Deny, or Ignore </a:t>
            </a:r>
          </a:p>
          <a:p>
            <a:pPr marL="228600" indent="-228600">
              <a:buAutoNum type="arabicParenR" startAt="2"/>
            </a:pPr>
            <a:endParaRPr lang="en-US" sz="900" b="1" dirty="0">
              <a:solidFill>
                <a:schemeClr val="bg1"/>
              </a:solidFill>
            </a:endParaRPr>
          </a:p>
        </p:txBody>
      </p:sp>
      <p:pic>
        <p:nvPicPr>
          <p:cNvPr id="4098" name="Picture 2" descr="C:\Users\vumbacti\AppData\Local\Temp\SNAGHTML1a49ec7a.PNG"/>
          <p:cNvPicPr>
            <a:picLocks noChangeAspect="1" noChangeArrowheads="1"/>
          </p:cNvPicPr>
          <p:nvPr/>
        </p:nvPicPr>
        <p:blipFill>
          <a:blip r:embed="rId2" cstate="print"/>
          <a:srcRect/>
          <a:stretch>
            <a:fillRect/>
          </a:stretch>
        </p:blipFill>
        <p:spPr bwMode="auto">
          <a:xfrm>
            <a:off x="0" y="2667000"/>
            <a:ext cx="8762999" cy="3962400"/>
          </a:xfrm>
          <a:prstGeom prst="rect">
            <a:avLst/>
          </a:prstGeom>
          <a:noFill/>
        </p:spPr>
      </p:pic>
      <p:sp>
        <p:nvSpPr>
          <p:cNvPr id="8" name="Notched Right Arrow 7"/>
          <p:cNvSpPr/>
          <p:nvPr/>
        </p:nvSpPr>
        <p:spPr>
          <a:xfrm flipH="1">
            <a:off x="1447800" y="4724400"/>
            <a:ext cx="1981200" cy="9144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smtClean="0"/>
          </a:p>
          <a:p>
            <a:pPr algn="ctr"/>
            <a:r>
              <a:rPr lang="en-US" sz="1000" b="1" dirty="0" smtClean="0"/>
              <a:t>3) Submit </a:t>
            </a:r>
          </a:p>
          <a:p>
            <a:pPr algn="ctr"/>
            <a:r>
              <a:rPr lang="en-US" dirty="0" smtClean="0"/>
              <a:t>	</a:t>
            </a:r>
            <a:endParaRPr lang="en-US" dirty="0"/>
          </a:p>
        </p:txBody>
      </p:sp>
      <p:sp>
        <p:nvSpPr>
          <p:cNvPr id="7" name="Notched Right Arrow 6"/>
          <p:cNvSpPr/>
          <p:nvPr/>
        </p:nvSpPr>
        <p:spPr>
          <a:xfrm>
            <a:off x="5257800" y="3124200"/>
            <a:ext cx="1905000" cy="10668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t>2) Required action</a:t>
            </a:r>
            <a:endParaRPr lang="en-US" sz="1000" b="1" dirty="0"/>
          </a:p>
        </p:txBody>
      </p:sp>
      <p:sp>
        <p:nvSpPr>
          <p:cNvPr id="12" name="Notched Right Arrow 11"/>
          <p:cNvSpPr/>
          <p:nvPr/>
        </p:nvSpPr>
        <p:spPr>
          <a:xfrm flipH="1">
            <a:off x="1295400" y="3200400"/>
            <a:ext cx="1981200" cy="9144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smtClean="0"/>
          </a:p>
          <a:p>
            <a:pPr algn="ctr"/>
            <a:r>
              <a:rPr lang="en-US" sz="1000" b="1" dirty="0" smtClean="0"/>
              <a:t>1) View Details or History of  Time Record</a:t>
            </a:r>
          </a:p>
          <a:p>
            <a:pPr algn="ctr"/>
            <a:r>
              <a:rPr lang="en-US" dirty="0" smtClean="0"/>
              <a:t>	</a:t>
            </a:r>
            <a:endParaRPr lang="en-US" dirty="0"/>
          </a:p>
        </p:txBody>
      </p:sp>
      <p:sp>
        <p:nvSpPr>
          <p:cNvPr id="14" name="Rectangle 13"/>
          <p:cNvSpPr/>
          <p:nvPr/>
        </p:nvSpPr>
        <p:spPr>
          <a:xfrm>
            <a:off x="4296123" y="3244334"/>
            <a:ext cx="184731" cy="369332"/>
          </a:xfrm>
          <a:prstGeom prst="rect">
            <a:avLst/>
          </a:prstGeom>
        </p:spPr>
        <p:txBody>
          <a:bodyPr wrap="none">
            <a:spAutoFit/>
          </a:bodyPr>
          <a:lstStyle/>
          <a:p>
            <a:endParaRPr lang="en-US" dirty="0"/>
          </a:p>
        </p:txBody>
      </p:sp>
      <p:pic>
        <p:nvPicPr>
          <p:cNvPr id="5" name="Picture 2"/>
          <p:cNvPicPr>
            <a:picLocks noChangeAspect="1" noChangeArrowheads="1"/>
          </p:cNvPicPr>
          <p:nvPr/>
        </p:nvPicPr>
        <p:blipFill>
          <a:blip r:embed="rId3" cstate="print"/>
          <a:srcRect/>
          <a:stretch>
            <a:fillRect/>
          </a:stretch>
        </p:blipFill>
        <p:spPr bwMode="auto">
          <a:xfrm>
            <a:off x="228600" y="6477000"/>
            <a:ext cx="168275" cy="122237"/>
          </a:xfrm>
          <a:prstGeom prst="rect">
            <a:avLst/>
          </a:prstGeom>
          <a:noFill/>
          <a:ln w="9525">
            <a:noFill/>
            <a:miter lim="800000"/>
            <a:headEnd/>
            <a:tailEnd/>
          </a:ln>
        </p:spPr>
      </p:pic>
      <p:sp>
        <p:nvSpPr>
          <p:cNvPr id="18" name="Notched Right Arrow 17"/>
          <p:cNvSpPr/>
          <p:nvPr/>
        </p:nvSpPr>
        <p:spPr>
          <a:xfrm flipH="1">
            <a:off x="533400" y="6019800"/>
            <a:ext cx="1981200" cy="9144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smtClean="0"/>
          </a:p>
          <a:p>
            <a:pPr algn="ctr"/>
            <a:r>
              <a:rPr lang="en-US" sz="1000" b="1" dirty="0" smtClean="0"/>
              <a:t>4) Denotes Supervisor </a:t>
            </a:r>
            <a:endParaRPr lang="en-US" sz="10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Sign out of the SUNY browser and CLOSE  </a:t>
            </a:r>
            <a:endParaRPr lang="en-US" sz="3200" b="1" dirty="0"/>
          </a:p>
        </p:txBody>
      </p:sp>
      <p:sp>
        <p:nvSpPr>
          <p:cNvPr id="3" name="Text Placeholder 2"/>
          <p:cNvSpPr>
            <a:spLocks noGrp="1"/>
          </p:cNvSpPr>
          <p:nvPr>
            <p:ph idx="1"/>
          </p:nvPr>
        </p:nvSpPr>
        <p:spPr/>
        <p:txBody>
          <a:bodyPr>
            <a:normAutofit/>
          </a:bodyPr>
          <a:lstStyle/>
          <a:p>
            <a:r>
              <a:rPr lang="en-US" sz="1800" dirty="0" smtClean="0">
                <a:solidFill>
                  <a:schemeClr val="tx2">
                    <a:lumMod val="75000"/>
                  </a:schemeClr>
                </a:solidFill>
              </a:rPr>
              <a:t>To ensure your privacy and system security, please log off by clicking on “Sign Off” link in the upper right hand corner of your screen.</a:t>
            </a:r>
          </a:p>
        </p:txBody>
      </p:sp>
      <p:pic>
        <p:nvPicPr>
          <p:cNvPr id="3074" name="Picture 2" descr="C:\Users\vumbacti\AppData\Local\Temp\SNAGHTML1a3d5edb.PNG"/>
          <p:cNvPicPr>
            <a:picLocks noChangeAspect="1" noChangeArrowheads="1"/>
          </p:cNvPicPr>
          <p:nvPr/>
        </p:nvPicPr>
        <p:blipFill>
          <a:blip r:embed="rId2" cstate="print"/>
          <a:srcRect/>
          <a:stretch>
            <a:fillRect/>
          </a:stretch>
        </p:blipFill>
        <p:spPr bwMode="auto">
          <a:xfrm>
            <a:off x="152400" y="2895600"/>
            <a:ext cx="8915400" cy="2333626"/>
          </a:xfrm>
          <a:prstGeom prst="rect">
            <a:avLst/>
          </a:prstGeom>
          <a:noFill/>
        </p:spPr>
      </p:pic>
      <p:sp>
        <p:nvSpPr>
          <p:cNvPr id="7" name="Notched Right Arrow 6"/>
          <p:cNvSpPr/>
          <p:nvPr/>
        </p:nvSpPr>
        <p:spPr>
          <a:xfrm rot="19784482">
            <a:off x="6941989" y="2936633"/>
            <a:ext cx="1666320" cy="1086316"/>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Sign Off</a:t>
            </a:r>
            <a:endParaRPr lang="en-US" sz="12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Text Placeholder 2"/>
          <p:cNvSpPr>
            <a:spLocks noGrp="1"/>
          </p:cNvSpPr>
          <p:nvPr>
            <p:ph idx="1"/>
          </p:nvPr>
        </p:nvSpPr>
        <p:spPr/>
        <p:txBody>
          <a:bodyPr>
            <a:normAutofit/>
          </a:bodyPr>
          <a:lstStyle/>
          <a:p>
            <a:endParaRPr lang="en-US" sz="900" dirty="0" smtClean="0"/>
          </a:p>
          <a:p>
            <a:r>
              <a:rPr lang="en-US" dirty="0" smtClean="0">
                <a:solidFill>
                  <a:schemeClr val="tx2"/>
                </a:solidFill>
              </a:rPr>
              <a:t>Step by Step instructions are also available for your use.</a:t>
            </a:r>
          </a:p>
          <a:p>
            <a:r>
              <a:rPr lang="en-US" dirty="0" smtClean="0">
                <a:solidFill>
                  <a:schemeClr val="tx2"/>
                </a:solidFill>
              </a:rPr>
              <a:t>Please contact any member of the  HR Time and Attendance implementation team if we can be of further assistance.</a:t>
            </a:r>
          </a:p>
          <a:p>
            <a:pPr>
              <a:buNone/>
            </a:pPr>
            <a:endParaRPr lang="en-US" dirty="0" smtClean="0">
              <a:solidFill>
                <a:schemeClr val="tx2"/>
              </a:solidFill>
            </a:endParaRPr>
          </a:p>
          <a:p>
            <a:pPr>
              <a:buNone/>
            </a:pPr>
            <a:r>
              <a:rPr lang="en-US" dirty="0" smtClean="0">
                <a:solidFill>
                  <a:schemeClr val="tx2"/>
                </a:solidFill>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First-time System Sign-in Information </a:t>
            </a:r>
            <a:endParaRPr lang="en-US" sz="3200" b="1" dirty="0"/>
          </a:p>
        </p:txBody>
      </p:sp>
      <p:sp>
        <p:nvSpPr>
          <p:cNvPr id="3" name="Text Placeholder 2"/>
          <p:cNvSpPr>
            <a:spLocks noGrp="1"/>
          </p:cNvSpPr>
          <p:nvPr>
            <p:ph idx="1"/>
          </p:nvPr>
        </p:nvSpPr>
        <p:spPr/>
        <p:txBody>
          <a:bodyPr>
            <a:normAutofit lnSpcReduction="10000"/>
          </a:bodyPr>
          <a:lstStyle/>
          <a:p>
            <a:pPr>
              <a:buFont typeface="Arial" pitchFamily="34" charset="0"/>
              <a:buChar char="•"/>
            </a:pPr>
            <a:r>
              <a:rPr lang="en-US" dirty="0" smtClean="0">
                <a:solidFill>
                  <a:schemeClr val="tx2"/>
                </a:solidFill>
              </a:rPr>
              <a:t>For security reasons your sign-in will be different the first time you enter into the Time and Attendance System.  Here, you will be asked for your SUNY ID (which we have for you) and your DOB. </a:t>
            </a:r>
          </a:p>
          <a:p>
            <a:endParaRPr lang="en-US" sz="800" dirty="0" smtClean="0">
              <a:solidFill>
                <a:schemeClr val="tx2"/>
              </a:solidFill>
            </a:endParaRPr>
          </a:p>
          <a:p>
            <a:pPr>
              <a:buFont typeface="Arial" pitchFamily="34" charset="0"/>
              <a:buChar char="•"/>
            </a:pPr>
            <a:r>
              <a:rPr lang="en-US" dirty="0" smtClean="0">
                <a:solidFill>
                  <a:schemeClr val="tx2"/>
                </a:solidFill>
              </a:rPr>
              <a:t>Once you complete this security procedure, your sign-in will appear differently going forward.  There will be no need for you to use your SUNY ID again for this process.</a:t>
            </a:r>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3600" b="1" dirty="0" smtClean="0"/>
              <a:t>Sign in to SUNY at:</a:t>
            </a:r>
            <a:br>
              <a:rPr lang="en-US" sz="3600" b="1" dirty="0" smtClean="0"/>
            </a:br>
            <a:r>
              <a:rPr lang="en-US" sz="3600" b="1" dirty="0" smtClean="0">
                <a:hlinkClick r:id="rId2"/>
              </a:rPr>
              <a:t>http://www.suny.edu/time </a:t>
            </a:r>
            <a:r>
              <a:rPr lang="en-US" dirty="0" smtClean="0"/>
              <a:t/>
            </a:r>
            <a:br>
              <a:rPr lang="en-US" dirty="0" smtClean="0"/>
            </a:br>
            <a:r>
              <a:rPr lang="en-US" dirty="0" smtClean="0"/>
              <a:t>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4400" dirty="0" smtClean="0"/>
              <a:t/>
            </a:r>
            <a:br>
              <a:rPr lang="en-US" sz="4400" dirty="0" smtClean="0"/>
            </a:br>
            <a:endParaRPr lang="en-US" sz="3600" dirty="0"/>
          </a:p>
        </p:txBody>
      </p:sp>
      <p:sp>
        <p:nvSpPr>
          <p:cNvPr id="3" name="Text Placeholder 2"/>
          <p:cNvSpPr>
            <a:spLocks noGrp="1"/>
          </p:cNvSpPr>
          <p:nvPr>
            <p:ph idx="1"/>
          </p:nvPr>
        </p:nvSpPr>
        <p:spPr>
          <a:xfrm>
            <a:off x="457200" y="1905000"/>
            <a:ext cx="8229600" cy="4525963"/>
          </a:xfrm>
        </p:spPr>
        <p:txBody>
          <a:bodyPr>
            <a:normAutofit/>
          </a:bodyPr>
          <a:lstStyle/>
          <a:p>
            <a:pPr indent="-457200"/>
            <a:r>
              <a:rPr lang="en-US" sz="1800" dirty="0" smtClean="0">
                <a:solidFill>
                  <a:schemeClr val="tx2">
                    <a:lumMod val="75000"/>
                  </a:schemeClr>
                </a:solidFill>
              </a:rPr>
              <a:t>As described in the previous slide, the screen will be slightly different your first time in, requesting your SUNY ID and DOB.  </a:t>
            </a:r>
            <a:r>
              <a:rPr lang="en-US" sz="1800" i="1" dirty="0" smtClean="0">
                <a:solidFill>
                  <a:schemeClr val="tx2">
                    <a:lumMod val="75000"/>
                  </a:schemeClr>
                </a:solidFill>
              </a:rPr>
              <a:t>That is a one-time security occurrence. </a:t>
            </a:r>
            <a:r>
              <a:rPr lang="en-US" sz="1800" dirty="0" smtClean="0">
                <a:solidFill>
                  <a:schemeClr val="tx2">
                    <a:lumMod val="75000"/>
                  </a:schemeClr>
                </a:solidFill>
              </a:rPr>
              <a:t> </a:t>
            </a:r>
            <a:r>
              <a:rPr lang="en-US" sz="1800" b="1" dirty="0" smtClean="0">
                <a:solidFill>
                  <a:schemeClr val="tx2">
                    <a:lumMod val="75000"/>
                  </a:schemeClr>
                </a:solidFill>
              </a:rPr>
              <a:t>Going forward, your entry screen will look like this:</a:t>
            </a:r>
            <a:endParaRPr lang="en-US" sz="1800" b="1" i="1" dirty="0"/>
          </a:p>
        </p:txBody>
      </p:sp>
      <p:sp>
        <p:nvSpPr>
          <p:cNvPr id="5" name="Notched Right Arrow 4"/>
          <p:cNvSpPr/>
          <p:nvPr/>
        </p:nvSpPr>
        <p:spPr>
          <a:xfrm flipH="1">
            <a:off x="6477000" y="4343400"/>
            <a:ext cx="1981200" cy="10668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Suny ID and Password</a:t>
            </a:r>
          </a:p>
          <a:p>
            <a:pPr algn="ctr"/>
            <a:endParaRPr lang="en-US" sz="1100" b="1" dirty="0"/>
          </a:p>
        </p:txBody>
      </p:sp>
      <p:sp>
        <p:nvSpPr>
          <p:cNvPr id="9" name="Notched Right Arrow 8"/>
          <p:cNvSpPr/>
          <p:nvPr/>
        </p:nvSpPr>
        <p:spPr>
          <a:xfrm flipH="1">
            <a:off x="7543800" y="762000"/>
            <a:ext cx="1993392" cy="11704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Bookmark  </a:t>
            </a:r>
            <a:endParaRPr lang="en-US" sz="1100" b="1" dirty="0"/>
          </a:p>
        </p:txBody>
      </p:sp>
      <p:pic>
        <p:nvPicPr>
          <p:cNvPr id="1028" name="Picture 4" descr="C:\Users\vumbacti\AppData\Local\Temp\SNAGHTML1a148f3d.PNG"/>
          <p:cNvPicPr>
            <a:picLocks noChangeAspect="1" noChangeArrowheads="1"/>
          </p:cNvPicPr>
          <p:nvPr/>
        </p:nvPicPr>
        <p:blipFill>
          <a:blip r:embed="rId3" cstate="print"/>
          <a:srcRect/>
          <a:stretch>
            <a:fillRect/>
          </a:stretch>
        </p:blipFill>
        <p:spPr bwMode="auto">
          <a:xfrm>
            <a:off x="1600200" y="2819400"/>
            <a:ext cx="4876800" cy="378142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normAutofit fontScale="90000"/>
          </a:bodyPr>
          <a:lstStyle/>
          <a:p>
            <a:r>
              <a:rPr lang="en-US" sz="3200" b="1" dirty="0" smtClean="0"/>
              <a:t>Click on </a:t>
            </a:r>
            <a:br>
              <a:rPr lang="en-US" sz="3200" b="1" dirty="0" smtClean="0"/>
            </a:br>
            <a:r>
              <a:rPr lang="en-US" sz="3200" b="1" dirty="0" smtClean="0"/>
              <a:t>“Time and Attendance” Tab </a:t>
            </a:r>
            <a:br>
              <a:rPr lang="en-US" sz="3200" b="1" dirty="0" smtClean="0"/>
            </a:br>
            <a:r>
              <a:rPr lang="en-US" sz="3200" b="1" dirty="0" smtClean="0"/>
              <a:t>to work on your time record</a:t>
            </a:r>
            <a:endParaRPr lang="en-US" sz="3200" b="1" dirty="0"/>
          </a:p>
        </p:txBody>
      </p:sp>
      <p:pic>
        <p:nvPicPr>
          <p:cNvPr id="16390" name="Picture 6" descr="C:\Users\vumbacti\AppData\Local\Temp\SNAGHTML1a1e3d18.PNG"/>
          <p:cNvPicPr>
            <a:picLocks noChangeAspect="1" noChangeArrowheads="1"/>
          </p:cNvPicPr>
          <p:nvPr/>
        </p:nvPicPr>
        <p:blipFill>
          <a:blip r:embed="rId2" cstate="print"/>
          <a:srcRect/>
          <a:stretch>
            <a:fillRect/>
          </a:stretch>
        </p:blipFill>
        <p:spPr bwMode="auto">
          <a:xfrm>
            <a:off x="76200" y="1828800"/>
            <a:ext cx="8915400" cy="3009901"/>
          </a:xfrm>
          <a:prstGeom prst="rect">
            <a:avLst/>
          </a:prstGeom>
          <a:noFill/>
        </p:spPr>
      </p:pic>
      <p:sp>
        <p:nvSpPr>
          <p:cNvPr id="7" name="Notched Right Arrow 6"/>
          <p:cNvSpPr/>
          <p:nvPr/>
        </p:nvSpPr>
        <p:spPr>
          <a:xfrm rot="16200000">
            <a:off x="152400" y="4800600"/>
            <a:ext cx="1219200" cy="9144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2438400"/>
          </a:xfrm>
          <a:ln>
            <a:noFill/>
          </a:ln>
        </p:spPr>
        <p:txBody>
          <a:bodyPr>
            <a:normAutofit fontScale="90000"/>
          </a:bodyPr>
          <a:lstStyle/>
          <a:p>
            <a:r>
              <a:rPr lang="en-US" sz="3100" b="1" dirty="0" smtClean="0"/>
              <a:t>MC and UUP Professionals</a:t>
            </a:r>
            <a:br>
              <a:rPr lang="en-US" sz="3100" b="1" dirty="0" smtClean="0"/>
            </a:br>
            <a:r>
              <a:rPr lang="en-US" sz="3100" b="1" dirty="0" smtClean="0"/>
              <a:t>Time Record</a:t>
            </a:r>
            <a:br>
              <a:rPr lang="en-US" sz="3100" b="1" dirty="0" smtClean="0"/>
            </a:br>
            <a:r>
              <a:rPr lang="en-US" sz="3100" b="1" dirty="0" smtClean="0"/>
              <a:t> </a:t>
            </a:r>
            <a:br>
              <a:rPr lang="en-US" sz="3100" b="1" dirty="0" smtClean="0"/>
            </a:br>
            <a:r>
              <a:rPr lang="en-US" sz="2700" dirty="0" smtClean="0"/>
              <a:t>Time record will automatically open to the current month.  To change to a previous month select from the drop down shown below.</a:t>
            </a:r>
            <a:endParaRPr lang="en-US" sz="2700" dirty="0"/>
          </a:p>
        </p:txBody>
      </p:sp>
      <p:pic>
        <p:nvPicPr>
          <p:cNvPr id="5" name="Picture 4" descr="C:\Users\vumbacti\AppData\Local\Temp\SNAGHTML9ccbe9.PNG"/>
          <p:cNvPicPr/>
          <p:nvPr/>
        </p:nvPicPr>
        <p:blipFill>
          <a:blip r:embed="rId2" cstate="print"/>
          <a:srcRect/>
          <a:stretch>
            <a:fillRect/>
          </a:stretch>
        </p:blipFill>
        <p:spPr bwMode="auto">
          <a:xfrm>
            <a:off x="685800" y="2514600"/>
            <a:ext cx="7315200" cy="3020695"/>
          </a:xfrm>
          <a:prstGeom prst="rect">
            <a:avLst/>
          </a:prstGeom>
          <a:noFill/>
          <a:ln w="9525">
            <a:noFill/>
            <a:miter lim="800000"/>
            <a:headEnd/>
            <a:tailEnd/>
          </a:ln>
        </p:spPr>
      </p:pic>
      <p:sp>
        <p:nvSpPr>
          <p:cNvPr id="7" name="Notched Right Arrow 6"/>
          <p:cNvSpPr/>
          <p:nvPr/>
        </p:nvSpPr>
        <p:spPr>
          <a:xfrm rot="16200000">
            <a:off x="838200" y="4800600"/>
            <a:ext cx="1219200" cy="9144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en-US" sz="1000" b="1" dirty="0" smtClean="0"/>
              <a:t>Accrual Period</a:t>
            </a:r>
          </a:p>
          <a:p>
            <a:pPr algn="ctr"/>
            <a:endParaRPr lang="en-US" dirty="0"/>
          </a:p>
        </p:txBody>
      </p:sp>
      <p:sp>
        <p:nvSpPr>
          <p:cNvPr id="8" name="Notched Right Arrow 7"/>
          <p:cNvSpPr/>
          <p:nvPr/>
        </p:nvSpPr>
        <p:spPr>
          <a:xfrm rot="10800000">
            <a:off x="7620000" y="4267200"/>
            <a:ext cx="1256824" cy="9144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0">
            <a:noAutofit/>
          </a:bodyPr>
          <a:lstStyle/>
          <a:p>
            <a:pPr algn="ctr"/>
            <a:r>
              <a:rPr lang="en-US" sz="800" b="1" dirty="0" smtClean="0"/>
              <a:t>Begin/ Ending Accrual balanc</a:t>
            </a:r>
            <a:r>
              <a:rPr lang="en-US" sz="1000" b="1" dirty="0" smtClean="0"/>
              <a:t>e</a:t>
            </a:r>
            <a:endParaRPr lang="en-US" sz="1000" b="1" dirty="0"/>
          </a:p>
        </p:txBody>
      </p:sp>
    </p:spTree>
    <p:extLst>
      <p:ext uri="{BB962C8B-B14F-4D97-AF65-F5344CB8AC3E}">
        <p14:creationId xmlns:p14="http://schemas.microsoft.com/office/powerpoint/2010/main" val="2880996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To enter Vacation, Sick, or Other Time Charges.  </a:t>
            </a:r>
            <a:endParaRPr lang="en-US" sz="3200" b="1" dirty="0">
              <a:solidFill>
                <a:schemeClr val="tx1"/>
              </a:solidFill>
            </a:endParaRPr>
          </a:p>
        </p:txBody>
      </p:sp>
      <p:sp>
        <p:nvSpPr>
          <p:cNvPr id="7" name="Content Placeholder 6"/>
          <p:cNvSpPr>
            <a:spLocks noGrp="1"/>
          </p:cNvSpPr>
          <p:nvPr>
            <p:ph idx="1"/>
          </p:nvPr>
        </p:nvSpPr>
        <p:spPr>
          <a:xfrm>
            <a:off x="457200" y="1524000"/>
            <a:ext cx="8229600" cy="4602163"/>
          </a:xfrm>
        </p:spPr>
        <p:txBody>
          <a:bodyPr>
            <a:normAutofit/>
          </a:bodyPr>
          <a:lstStyle/>
          <a:p>
            <a:r>
              <a:rPr lang="en-US" sz="2400" dirty="0" smtClean="0"/>
              <a:t>Double click on the day you wish to enter the accrual charge. From the pop up box (shown on the next page), you will enter appropriate accruals.</a:t>
            </a:r>
            <a:endParaRPr lang="en-US" sz="2400" dirty="0"/>
          </a:p>
        </p:txBody>
      </p:sp>
      <p:pic>
        <p:nvPicPr>
          <p:cNvPr id="8" name="Picture 1"/>
          <p:cNvPicPr>
            <a:picLocks noChangeAspect="1" noChangeArrowheads="1"/>
          </p:cNvPicPr>
          <p:nvPr/>
        </p:nvPicPr>
        <p:blipFill>
          <a:blip r:embed="rId2" cstate="print"/>
          <a:srcRect/>
          <a:stretch>
            <a:fillRect/>
          </a:stretch>
        </p:blipFill>
        <p:spPr bwMode="auto">
          <a:xfrm>
            <a:off x="533400" y="2895600"/>
            <a:ext cx="7605713" cy="3962400"/>
          </a:xfrm>
          <a:prstGeom prst="rect">
            <a:avLst/>
          </a:prstGeom>
          <a:noFill/>
          <a:ln w="9525">
            <a:noFill/>
            <a:miter lim="800000"/>
            <a:headEnd/>
            <a:tailEnd/>
          </a:ln>
        </p:spPr>
      </p:pic>
      <p:sp>
        <p:nvSpPr>
          <p:cNvPr id="6" name="Notched Right Arrow 5"/>
          <p:cNvSpPr/>
          <p:nvPr/>
        </p:nvSpPr>
        <p:spPr>
          <a:xfrm flipH="1">
            <a:off x="6934200" y="3352800"/>
            <a:ext cx="1676400" cy="10668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Double click on the day to enter charges.</a:t>
            </a:r>
            <a:endParaRPr lang="en-US" sz="11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a:bodyPr>
          <a:lstStyle/>
          <a:p>
            <a:r>
              <a:rPr lang="en-US" sz="3200" b="1" dirty="0" smtClean="0"/>
              <a:t>View of Sub-Menu Produced by Clicking on Individual Calendar Dates</a:t>
            </a:r>
            <a:r>
              <a:rPr lang="en-US" sz="3200" b="1" dirty="0" smtClean="0">
                <a:solidFill>
                  <a:schemeClr val="accent1">
                    <a:lumMod val="75000"/>
                  </a:schemeClr>
                </a:solidFill>
              </a:rPr>
              <a:t> </a:t>
            </a:r>
            <a:endParaRPr lang="en-US" sz="3200" b="1" dirty="0">
              <a:solidFill>
                <a:schemeClr val="accent1">
                  <a:lumMod val="75000"/>
                </a:schemeClr>
              </a:solidFill>
            </a:endParaRPr>
          </a:p>
        </p:txBody>
      </p:sp>
      <p:sp>
        <p:nvSpPr>
          <p:cNvPr id="8" name="Content Placeholder 7"/>
          <p:cNvSpPr>
            <a:spLocks noGrp="1"/>
          </p:cNvSpPr>
          <p:nvPr>
            <p:ph idx="1"/>
          </p:nvPr>
        </p:nvSpPr>
        <p:spPr/>
        <p:txBody>
          <a:bodyPr>
            <a:normAutofit/>
          </a:bodyPr>
          <a:lstStyle/>
          <a:p>
            <a:r>
              <a:rPr lang="en-US" sz="2000" dirty="0" smtClean="0"/>
              <a:t>The pop up opens up a single day request (shown on the left).  To enter a date range, select the Show Multi Day button shown on the right (shown on next screen). Enter the increment (increments of .25 days only) in the field which you want to charge, then select Save.  Once saved, the accrual charge will appear on your time record.  </a:t>
            </a:r>
            <a:endParaRPr lang="en-US" sz="2000" dirty="0"/>
          </a:p>
        </p:txBody>
      </p:sp>
      <p:pic>
        <p:nvPicPr>
          <p:cNvPr id="4" name="Picture 3"/>
          <p:cNvPicPr/>
          <p:nvPr/>
        </p:nvPicPr>
        <p:blipFill>
          <a:blip r:embed="rId2" cstate="print"/>
          <a:srcRect t="4000" b="42000"/>
          <a:stretch>
            <a:fillRect/>
          </a:stretch>
        </p:blipFill>
        <p:spPr bwMode="auto">
          <a:xfrm>
            <a:off x="914400" y="3200400"/>
            <a:ext cx="7086599" cy="3886200"/>
          </a:xfrm>
          <a:prstGeom prst="rect">
            <a:avLst/>
          </a:prstGeom>
          <a:noFill/>
          <a:ln w="9525">
            <a:noFill/>
            <a:miter lim="800000"/>
            <a:headEnd/>
            <a:tailEnd/>
          </a:ln>
        </p:spPr>
      </p:pic>
      <p:sp>
        <p:nvSpPr>
          <p:cNvPr id="5" name="Notched Right Arrow 4"/>
          <p:cNvSpPr/>
          <p:nvPr/>
        </p:nvSpPr>
        <p:spPr>
          <a:xfrm>
            <a:off x="5562600" y="2895600"/>
            <a:ext cx="1600200" cy="10668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Multi-Day</a:t>
            </a:r>
            <a:endParaRPr lang="en-US" sz="1100" b="1" dirty="0"/>
          </a:p>
        </p:txBody>
      </p:sp>
      <p:sp>
        <p:nvSpPr>
          <p:cNvPr id="7" name="Notched Right Arrow 6"/>
          <p:cNvSpPr/>
          <p:nvPr/>
        </p:nvSpPr>
        <p:spPr>
          <a:xfrm flipH="1">
            <a:off x="1752600" y="3048000"/>
            <a:ext cx="1752600" cy="9906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Single Day</a:t>
            </a:r>
            <a:endParaRPr lang="en-US" sz="11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Multiple Day Leave </a:t>
            </a:r>
            <a:endParaRPr lang="en-US" sz="3200" dirty="0"/>
          </a:p>
        </p:txBody>
      </p:sp>
      <p:sp>
        <p:nvSpPr>
          <p:cNvPr id="5" name="Content Placeholder 4"/>
          <p:cNvSpPr>
            <a:spLocks noGrp="1"/>
          </p:cNvSpPr>
          <p:nvPr>
            <p:ph sz="half" idx="2"/>
          </p:nvPr>
        </p:nvSpPr>
        <p:spPr/>
        <p:txBody>
          <a:bodyPr/>
          <a:lstStyle/>
          <a:p>
            <a:pPr>
              <a:buNone/>
            </a:pPr>
            <a:r>
              <a:rPr lang="en-US" sz="1800" dirty="0" smtClean="0"/>
              <a:t>Reminders:</a:t>
            </a:r>
          </a:p>
          <a:p>
            <a:pPr>
              <a:buNone/>
            </a:pPr>
            <a:endParaRPr lang="en-US" sz="1800" dirty="0" smtClean="0"/>
          </a:p>
          <a:p>
            <a:pPr>
              <a:buFont typeface="Wingdings" pitchFamily="2" charset="2"/>
              <a:buChar char="v"/>
            </a:pPr>
            <a:r>
              <a:rPr lang="en-US" sz="1800" dirty="0" smtClean="0"/>
              <a:t>Charge accruals can not span across multiple months</a:t>
            </a:r>
            <a:r>
              <a:rPr lang="en-US" dirty="0" smtClean="0"/>
              <a:t>.</a:t>
            </a:r>
          </a:p>
          <a:p>
            <a:pPr>
              <a:buNone/>
            </a:pPr>
            <a:endParaRPr lang="en-US" dirty="0" smtClean="0"/>
          </a:p>
          <a:p>
            <a:pPr>
              <a:buFont typeface="Wingdings" pitchFamily="2" charset="2"/>
              <a:buChar char="v"/>
            </a:pPr>
            <a:r>
              <a:rPr lang="en-US" sz="1800" dirty="0" smtClean="0"/>
              <a:t>If a holiday falls within a time charged, a separate entry must be submitted</a:t>
            </a:r>
            <a:r>
              <a:rPr lang="en-US" dirty="0" smtClean="0"/>
              <a:t>, </a:t>
            </a:r>
            <a:r>
              <a:rPr lang="en-US" sz="1800" dirty="0" smtClean="0"/>
              <a:t>excluding the holiday.</a:t>
            </a:r>
          </a:p>
          <a:p>
            <a:pPr>
              <a:buFont typeface="Wingdings" pitchFamily="2" charset="2"/>
              <a:buChar char="v"/>
            </a:pPr>
            <a:endParaRPr lang="en-US" sz="1800" dirty="0"/>
          </a:p>
        </p:txBody>
      </p:sp>
      <p:pic>
        <p:nvPicPr>
          <p:cNvPr id="3" name="Content Placeholder 2"/>
          <p:cNvPicPr>
            <a:picLocks noGrp="1" noChangeAspect="1" noChangeArrowheads="1"/>
          </p:cNvPicPr>
          <p:nvPr>
            <p:ph sz="half" idx="1"/>
          </p:nvPr>
        </p:nvPicPr>
        <p:blipFill>
          <a:blip r:embed="rId2" cstate="print"/>
          <a:srcRect/>
          <a:stretch>
            <a:fillRect/>
          </a:stretch>
        </p:blipFill>
        <p:spPr bwMode="auto">
          <a:xfrm>
            <a:off x="381000" y="1752600"/>
            <a:ext cx="4038600" cy="2667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1669</TotalTime>
  <Words>1179</Words>
  <Application>Microsoft Office PowerPoint</Application>
  <PresentationFormat>On-screen Show (4:3)</PresentationFormat>
  <Paragraphs>122</Paragraphs>
  <Slides>25</Slides>
  <Notes>0</Notes>
  <HiddenSlides>0</HiddenSlides>
  <MMClips>0</MMClips>
  <ScaleCrop>false</ScaleCrop>
  <HeadingPairs>
    <vt:vector size="6" baseType="variant">
      <vt:variant>
        <vt:lpstr>Theme</vt:lpstr>
      </vt:variant>
      <vt:variant>
        <vt:i4>1</vt:i4>
      </vt:variant>
      <vt:variant>
        <vt:lpstr>Slide Titles</vt:lpstr>
      </vt:variant>
      <vt:variant>
        <vt:i4>25</vt:i4>
      </vt:variant>
      <vt:variant>
        <vt:lpstr>Custom Shows</vt:lpstr>
      </vt:variant>
      <vt:variant>
        <vt:i4>1</vt:i4>
      </vt:variant>
    </vt:vector>
  </HeadingPairs>
  <TitlesOfParts>
    <vt:vector size="27" baseType="lpstr">
      <vt:lpstr>Office Theme</vt:lpstr>
      <vt:lpstr>PowerPoint Presentation</vt:lpstr>
      <vt:lpstr>Overview of Monthly Time and Attendance System (TAS) For All Employees</vt:lpstr>
      <vt:lpstr>First-time System Sign-in Information </vt:lpstr>
      <vt:lpstr>         Sign in to SUNY at: http://www.suny.edu/time           </vt:lpstr>
      <vt:lpstr>Click on  “Time and Attendance” Tab  to work on your time record</vt:lpstr>
      <vt:lpstr>MC and UUP Professionals Time Record   Time record will automatically open to the current month.  To change to a previous month select from the drop down shown below.</vt:lpstr>
      <vt:lpstr>To enter Vacation, Sick, or Other Time Charges.  </vt:lpstr>
      <vt:lpstr>View of Sub-Menu Produced by Clicking on Individual Calendar Dates </vt:lpstr>
      <vt:lpstr>Multiple Day Leave </vt:lpstr>
      <vt:lpstr>Other features on the Time Record</vt:lpstr>
      <vt:lpstr>Certify and Submit to Supervisor  </vt:lpstr>
      <vt:lpstr>Faculty Time Record</vt:lpstr>
      <vt:lpstr>Request Time Off For prior approval for time off, click on the Request Time Off link highlighted below.  Then double click on the day you wish to request off on the calendar. </vt:lpstr>
      <vt:lpstr>   The pop up opens up a single day request (shown on the left).  To enter a date range, select the Show Multi Day button shown on the right.  Enter the increment (increment of .25 days only) and accrual you wish to charge and click save.    </vt:lpstr>
      <vt:lpstr>Once the request has been saved, it will appear on the calendar under the Previously Submitted Leave Request along with the status (Saved, Pending and Approved).  To submit request to your Supervisor, select the radio button and click Submit to Supervisor.  Once submitted, the request will appear on the monthly time record.  </vt:lpstr>
      <vt:lpstr>Sign out of the SUNY browser and CLOSE  </vt:lpstr>
      <vt:lpstr>  CONGRATULATIONS!</vt:lpstr>
      <vt:lpstr>Time and Attendance System (TAS) </vt:lpstr>
      <vt:lpstr>Overview of Monthly Time and Attendance Process – For Supervisors</vt:lpstr>
      <vt:lpstr>         Sign in to SUNY at: http://www.suny.edu/time           </vt:lpstr>
      <vt:lpstr>Then, click on “Time and Attendance” Tab  to get into your time record </vt:lpstr>
      <vt:lpstr>     </vt:lpstr>
      <vt:lpstr>1) View Employee’s Electronic Time Record 2) Determine an Action (approve, Deny, or Postpone) **Denied action requires comments for the employee’s Information.    3) Then, “Submit” 4) If […] icon appears under an employee’s name, this indicates the employee is also a supervisor within the department.  If you click on the […] icon their supervisor work roster will be brought up, and you have all the same supervisor privileges.     </vt:lpstr>
      <vt:lpstr>Sign out of the SUNY browser and CLOSE  </vt:lpstr>
      <vt:lpstr>Thank You!</vt:lpstr>
      <vt:lpstr>Custom Show 1</vt:lpstr>
    </vt:vector>
  </TitlesOfParts>
  <Company>State University of New York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vumbacti</dc:creator>
  <cp:lastModifiedBy>Weingates, Alayna S.</cp:lastModifiedBy>
  <cp:revision>144</cp:revision>
  <dcterms:created xsi:type="dcterms:W3CDTF">2012-04-25T17:14:39Z</dcterms:created>
  <dcterms:modified xsi:type="dcterms:W3CDTF">2013-07-29T11:41:43Z</dcterms:modified>
</cp:coreProperties>
</file>