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59" r:id="rId2"/>
    <p:sldId id="550" r:id="rId3"/>
    <p:sldId id="715" r:id="rId4"/>
    <p:sldId id="818" r:id="rId5"/>
    <p:sldId id="819"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2" r:id="rId19"/>
    <p:sldId id="833" r:id="rId20"/>
    <p:sldId id="834" r:id="rId21"/>
    <p:sldId id="835" r:id="rId22"/>
    <p:sldId id="836" r:id="rId23"/>
    <p:sldId id="837" r:id="rId24"/>
    <p:sldId id="838" r:id="rId25"/>
    <p:sldId id="839" r:id="rId26"/>
    <p:sldId id="840" r:id="rId27"/>
    <p:sldId id="841" r:id="rId28"/>
    <p:sldId id="842" r:id="rId29"/>
    <p:sldId id="843" r:id="rId30"/>
    <p:sldId id="844" r:id="rId31"/>
    <p:sldId id="845" r:id="rId32"/>
    <p:sldId id="846" r:id="rId33"/>
    <p:sldId id="847" r:id="rId34"/>
    <p:sldId id="848" r:id="rId35"/>
    <p:sldId id="849" r:id="rId36"/>
    <p:sldId id="850" r:id="rId37"/>
    <p:sldId id="851" r:id="rId38"/>
    <p:sldId id="852" r:id="rId39"/>
    <p:sldId id="853" r:id="rId40"/>
    <p:sldId id="854" r:id="rId41"/>
    <p:sldId id="855" r:id="rId4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4B379E-FFEE-471B-8A12-960E5EACA992}">
          <p14:sldIdLst>
            <p14:sldId id="459"/>
            <p14:sldId id="550"/>
            <p14:sldId id="715"/>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Lst>
        </p14:section>
        <p14:section name="Untitled Section" id="{F1618159-542B-4AF0-8FB3-CB5A74D2D8F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anese, Angela" initials="AA" lastIdx="13" clrIdx="0">
    <p:extLst>
      <p:ext uri="{19B8F6BF-5375-455C-9EA6-DF929625EA0E}">
        <p15:presenceInfo xmlns:p15="http://schemas.microsoft.com/office/powerpoint/2012/main" userId="S-1-5-21-2028020263-1110531401-1417889603-37988" providerId="AD"/>
      </p:ext>
    </p:extLst>
  </p:cmAuthor>
  <p:cmAuthor id="2" name="Sager, Josh" initials="SJ" lastIdx="2" clrIdx="1">
    <p:extLst>
      <p:ext uri="{19B8F6BF-5375-455C-9EA6-DF929625EA0E}">
        <p15:presenceInfo xmlns:p15="http://schemas.microsoft.com/office/powerpoint/2012/main" userId="S-1-5-21-2028020263-1110531401-1417889603-32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4947" autoAdjust="0"/>
  </p:normalViewPr>
  <p:slideViewPr>
    <p:cSldViewPr snapToGrid="0" snapToObjects="1">
      <p:cViewPr>
        <p:scale>
          <a:sx n="110" d="100"/>
          <a:sy n="110" d="100"/>
        </p:scale>
        <p:origin x="120" y="-494"/>
      </p:cViewPr>
      <p:guideLst>
        <p:guide orient="horz" pos="1620"/>
        <p:guide pos="2880"/>
      </p:guideLst>
    </p:cSldViewPr>
  </p:slideViewPr>
  <p:notesTextViewPr>
    <p:cViewPr>
      <p:scale>
        <a:sx n="3" d="2"/>
        <a:sy n="3" d="2"/>
      </p:scale>
      <p:origin x="0" y="0"/>
    </p:cViewPr>
  </p:notesTextViewPr>
  <p:sorterViewPr>
    <p:cViewPr>
      <p:scale>
        <a:sx n="100" d="100"/>
        <a:sy n="100" d="100"/>
      </p:scale>
      <p:origin x="0" y="-6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11/7/2016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dirty="0"/>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11/7/2016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dirty="0"/>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dirty="0"/>
          </a:p>
        </p:txBody>
      </p:sp>
    </p:spTree>
    <p:extLst>
      <p:ext uri="{BB962C8B-B14F-4D97-AF65-F5344CB8AC3E}">
        <p14:creationId xmlns:p14="http://schemas.microsoft.com/office/powerpoint/2010/main" val="159374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5929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0298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3946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851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21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5189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3634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36540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6750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7947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7292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2343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4383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2668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5530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3991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6225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370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347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55323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9287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00445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4435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23138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685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93533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8700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02286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68088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49568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05355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0544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58609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0078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16766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4507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5149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3508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23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4241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B986A-A9A6-4648-9213-F5C9AD13211D}"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0DDD-13B8-41DC-BB42-31471C1BAEED}"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90A7-C504-4952-877D-59C1584716A1}"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5779E-6045-42EC-90A1-DD603F7A70A7}"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5991D-60E8-4632-A635-D2C13065F1C5}"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AAAD2-130C-4FB2-BB13-7A4BC9940155}"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4257E-12D6-4517-BE1E-2135EEA9D3E7}" type="datetime1">
              <a:rPr lang="en-US" smtClean="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41546-98EC-4CDD-8400-62E076550055}" type="datetime1">
              <a:rPr lang="en-US" smtClean="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5A589-C8E3-4F95-9E56-EFB7F03D0A32}" type="datetime1">
              <a:rPr lang="en-US" smtClean="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C454-53C8-43CD-85D5-442F7E167C68}"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0D442-AF13-43AA-91B4-37A2ED9E46D4}"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210EAA-89EF-4B18-8248-CC690DF2FBFB}" type="datetime1">
              <a:rPr lang="en-US" smtClean="0"/>
              <a:t>11/7/2016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suny.edu/hrportal"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mailto:humanresources@delhi.edu"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sp>
        <p:nvSpPr>
          <p:cNvPr id="6" name="Rectangle 5"/>
          <p:cNvSpPr/>
          <p:nvPr/>
        </p:nvSpPr>
        <p:spPr>
          <a:xfrm>
            <a:off x="2" y="4270128"/>
            <a:ext cx="5833531" cy="646331"/>
          </a:xfrm>
          <a:prstGeom prst="rect">
            <a:avLst/>
          </a:prstGeom>
        </p:spPr>
        <p:txBody>
          <a:bodyPr wrap="square" anchor="ctr" anchorCtr="0">
            <a:spAutoFit/>
          </a:bodyPr>
          <a:lstStyle/>
          <a:p>
            <a:r>
              <a:rPr lang="en-US" dirty="0" smtClean="0">
                <a:solidFill>
                  <a:schemeClr val="bg1"/>
                </a:solidFill>
                <a:latin typeface="Arial" pitchFamily="34" charset="0"/>
                <a:cs typeface="Arial" pitchFamily="34" charset="0"/>
              </a:rPr>
              <a:t>November </a:t>
            </a:r>
            <a:r>
              <a:rPr lang="en-US" dirty="0" smtClean="0">
                <a:solidFill>
                  <a:schemeClr val="bg1"/>
                </a:solidFill>
                <a:latin typeface="Arial" pitchFamily="34" charset="0"/>
                <a:cs typeface="Arial" pitchFamily="34" charset="0"/>
              </a:rPr>
              <a:t>2016</a:t>
            </a:r>
          </a:p>
          <a:p>
            <a:endParaRPr lang="en-US" dirty="0" smtClean="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1" y="2008508"/>
            <a:ext cx="6438902" cy="1015663"/>
          </a:xfrm>
          <a:prstGeom prst="rect">
            <a:avLst/>
          </a:prstGeom>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NYS Payroll </a:t>
            </a:r>
            <a:r>
              <a:rPr lang="en-US" sz="3200" b="1" dirty="0" smtClean="0">
                <a:solidFill>
                  <a:schemeClr val="bg1"/>
                </a:solidFill>
                <a:latin typeface="Arial" panose="020B0604020202020204" pitchFamily="34" charset="0"/>
                <a:cs typeface="Arial" panose="020B0604020202020204" pitchFamily="34" charset="0"/>
              </a:rPr>
              <a:t>Online </a:t>
            </a:r>
            <a:r>
              <a:rPr lang="en-US" sz="3200" b="1" dirty="0" smtClean="0">
                <a:solidFill>
                  <a:schemeClr val="bg1"/>
                </a:solidFill>
                <a:latin typeface="Arial" panose="020B0604020202020204" pitchFamily="34" charset="0"/>
                <a:cs typeface="Arial" panose="020B0604020202020204" pitchFamily="34" charset="0"/>
              </a:rPr>
              <a:t>Self-Service</a:t>
            </a:r>
            <a:endParaRPr lang="en-US" sz="3200" b="1" dirty="0">
              <a:solidFill>
                <a:schemeClr val="bg1"/>
              </a:solidFill>
              <a:latin typeface="Arial" panose="020B0604020202020204" pitchFamily="34" charset="0"/>
              <a:cs typeface="Arial" panose="020B0604020202020204" pitchFamily="34" charset="0"/>
            </a:endParaRPr>
          </a:p>
          <a:p>
            <a:endParaRPr lang="en-US" sz="2800" b="1" spc="-15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A532C2C6-8DCD-1142-B89F-4C5A1BF6A314}" type="slidenum">
              <a:rPr lang="en-US" smtClean="0"/>
              <a:pPr/>
              <a:t>1</a:t>
            </a:fld>
            <a:endParaRPr lang="en-US" dirty="0"/>
          </a:p>
        </p:txBody>
      </p:sp>
    </p:spTree>
    <p:extLst>
      <p:ext uri="{BB962C8B-B14F-4D97-AF65-F5344CB8AC3E}">
        <p14:creationId xmlns:p14="http://schemas.microsoft.com/office/powerpoint/2010/main" val="115354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7"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Direct Deposit Account(s</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10</a:t>
            </a:fld>
            <a:endParaRPr lang="en-US" dirty="0">
              <a:solidFill>
                <a:prstClr val="black">
                  <a:tint val="75000"/>
                </a:prstClr>
              </a:solidFill>
            </a:endParaRPr>
          </a:p>
        </p:txBody>
      </p:sp>
      <p:sp>
        <p:nvSpPr>
          <p:cNvPr id="4" name="Rectangle 3"/>
          <p:cNvSpPr/>
          <p:nvPr/>
        </p:nvSpPr>
        <p:spPr>
          <a:xfrm>
            <a:off x="165947" y="1121506"/>
            <a:ext cx="880533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View Direct Deposit Account(s) from the left hand side menu.</a:t>
            </a:r>
          </a:p>
        </p:txBody>
      </p:sp>
      <p:pic>
        <p:nvPicPr>
          <p:cNvPr id="13" name="Content Placeholder 5"/>
          <p:cNvPicPr>
            <a:picLocks noChangeAspect="1"/>
          </p:cNvPicPr>
          <p:nvPr/>
        </p:nvPicPr>
        <p:blipFill>
          <a:blip r:embed="rId5"/>
          <a:stretch>
            <a:fillRect/>
          </a:stretch>
        </p:blipFill>
        <p:spPr>
          <a:xfrm>
            <a:off x="716287" y="1434545"/>
            <a:ext cx="6888480" cy="3606562"/>
          </a:xfrm>
          <a:prstGeom prst="rect">
            <a:avLst/>
          </a:prstGeom>
        </p:spPr>
      </p:pic>
      <p:sp>
        <p:nvSpPr>
          <p:cNvPr id="9" name="Right Arrow 8"/>
          <p:cNvSpPr/>
          <p:nvPr/>
        </p:nvSpPr>
        <p:spPr>
          <a:xfrm>
            <a:off x="165947" y="2375951"/>
            <a:ext cx="51950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97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11</a:t>
            </a:fld>
            <a:endParaRPr lang="en-US" dirty="0">
              <a:solidFill>
                <a:prstClr val="black">
                  <a:tint val="75000"/>
                </a:prstClr>
              </a:solidFill>
            </a:endParaRPr>
          </a:p>
        </p:txBody>
      </p:sp>
      <p:sp>
        <p:nvSpPr>
          <p:cNvPr id="3" name="Rectangle 2"/>
          <p:cNvSpPr/>
          <p:nvPr/>
        </p:nvSpPr>
        <p:spPr>
          <a:xfrm>
            <a:off x="165947" y="1072545"/>
            <a:ext cx="8805333"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work in more than one State agency, you will be asked to select which agency you would like to view the direct deposit information </a:t>
            </a: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then select the Job Title on the Select Job Title page to open the Direct Deposit page.</a:t>
            </a:r>
          </a:p>
        </p:txBody>
      </p:sp>
      <p:pic>
        <p:nvPicPr>
          <p:cNvPr id="14" name="Picture 2" descr="C:\Users\vumbacti\AppData\Local\Temp\SNAGHTML20e8521.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40331" y="2057733"/>
            <a:ext cx="5953912" cy="27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84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12</a:t>
            </a:fld>
            <a:endParaRPr lang="en-US" dirty="0">
              <a:solidFill>
                <a:prstClr val="black">
                  <a:tint val="75000"/>
                </a:prstClr>
              </a:solidFill>
            </a:endParaRPr>
          </a:p>
        </p:txBody>
      </p:sp>
      <p:sp>
        <p:nvSpPr>
          <p:cNvPr id="4" name="Rectangle 3"/>
          <p:cNvSpPr/>
          <p:nvPr/>
        </p:nvSpPr>
        <p:spPr>
          <a:xfrm>
            <a:off x="165947" y="980055"/>
            <a:ext cx="8732533"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are not currently enrolled in direct deposit and have no banking information on file, you will receive the message below instead of seeing the Direct Deposit page.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Included on this page is a link to download the direct deposit form. If you want to participate in direct deposit, complete this form and bring it to your payroll office to set up direct deposit for your paychecks.</a:t>
            </a:r>
          </a:p>
        </p:txBody>
      </p:sp>
      <p:pic>
        <p:nvPicPr>
          <p:cNvPr id="13" name="Picture 4" descr="C:\Users\vumbacti\AppData\Local\Temp\SNAGHTML2141a8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668" y="2305761"/>
            <a:ext cx="5555152" cy="230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13</a:t>
            </a:fld>
            <a:endParaRPr lang="en-US" dirty="0">
              <a:solidFill>
                <a:prstClr val="black">
                  <a:tint val="75000"/>
                </a:prstClr>
              </a:solidFill>
            </a:endParaRPr>
          </a:p>
        </p:txBody>
      </p:sp>
      <p:sp>
        <p:nvSpPr>
          <p:cNvPr id="3" name="Rectangle 2"/>
          <p:cNvSpPr/>
          <p:nvPr/>
        </p:nvSpPr>
        <p:spPr>
          <a:xfrm>
            <a:off x="307480" y="1140471"/>
            <a:ext cx="86097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are enrolled in direct deposit, you can see detailed information about all of your current direct deposit accounts on the Direct Deposit page.</a:t>
            </a:r>
          </a:p>
        </p:txBody>
      </p:sp>
      <p:pic>
        <p:nvPicPr>
          <p:cNvPr id="14" name="Picture 2" descr="C:\Users\vumbacti\AppData\Local\Temp\SNAGHTML2189c7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09" y="1961581"/>
            <a:ext cx="7411959" cy="25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9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80682" y="991122"/>
            <a:ext cx="9063318" cy="1908215"/>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Deposit Order indicates the priority that your net pay will be deposited into multiple accounts. Deposit Order allows only values in increments of 100 with an end value of 999.</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Example:</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100 = First Account Processed </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999 = Last Account Processed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on the ? icon to view additional information about the Direct Deposit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NYS Payroll Online to return to the NYS Payroll Online Homepage.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Select Job Title to select a different Job Title on the Select Job Title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Update Pay Statement Print Option to update your preference to go paperless and opt out of receiving a printed copy of your direct deposit pay statement. Further information about going paperless and opting out of receiving a printed copy of your direct deposit pay statement, can be found in the NYS Payroll Online Update Pay Statement Option job aid.</a:t>
            </a:r>
          </a:p>
        </p:txBody>
      </p:sp>
      <p:pic>
        <p:nvPicPr>
          <p:cNvPr id="13" name="Picture 4" descr="C:\Users\vumbacti\AppData\Local\Temp\SNAGHTML2224f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433" y="2899338"/>
            <a:ext cx="5495567" cy="214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Option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15</a:t>
            </a:fld>
            <a:endParaRPr lang="en-US" dirty="0">
              <a:solidFill>
                <a:prstClr val="black">
                  <a:tint val="75000"/>
                </a:prstClr>
              </a:solidFill>
            </a:endParaRPr>
          </a:p>
        </p:txBody>
      </p:sp>
      <p:sp>
        <p:nvSpPr>
          <p:cNvPr id="3" name="Rectangle 2"/>
          <p:cNvSpPr/>
          <p:nvPr/>
        </p:nvSpPr>
        <p:spPr>
          <a:xfrm>
            <a:off x="247507" y="1008773"/>
            <a:ext cx="8650973" cy="120032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Select Update Pay Statement Option from the left menu.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work for more than one State agency, then select the Job Title on the Select Job Title page to open the Pay Statement Print Option page.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want to go paperless for all of your agencies you will need to complete the process below for EACH Job Title listed.</a:t>
            </a:r>
          </a:p>
        </p:txBody>
      </p:sp>
      <p:pic>
        <p:nvPicPr>
          <p:cNvPr id="14" name="Content Placeholder 5"/>
          <p:cNvPicPr>
            <a:picLocks noChangeAspect="1"/>
          </p:cNvPicPr>
          <p:nvPr/>
        </p:nvPicPr>
        <p:blipFill>
          <a:blip r:embed="rId5"/>
          <a:stretch>
            <a:fillRect/>
          </a:stretch>
        </p:blipFill>
        <p:spPr>
          <a:xfrm>
            <a:off x="1395663" y="2172131"/>
            <a:ext cx="6626505" cy="2732170"/>
          </a:xfrm>
          <a:prstGeom prst="rect">
            <a:avLst/>
          </a:prstGeom>
        </p:spPr>
      </p:pic>
      <p:sp>
        <p:nvSpPr>
          <p:cNvPr id="9" name="Right Arrow 8"/>
          <p:cNvSpPr/>
          <p:nvPr/>
        </p:nvSpPr>
        <p:spPr>
          <a:xfrm>
            <a:off x="885080" y="3003550"/>
            <a:ext cx="50113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29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16</a:t>
            </a:fld>
            <a:endParaRPr lang="en-US" dirty="0">
              <a:solidFill>
                <a:prstClr val="black">
                  <a:tint val="75000"/>
                </a:prstClr>
              </a:solidFill>
            </a:endParaRPr>
          </a:p>
        </p:txBody>
      </p:sp>
      <p:sp>
        <p:nvSpPr>
          <p:cNvPr id="4" name="Rectangle 3"/>
          <p:cNvSpPr/>
          <p:nvPr/>
        </p:nvSpPr>
        <p:spPr>
          <a:xfrm>
            <a:off x="306938" y="1081651"/>
            <a:ext cx="8532109"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are enrolled in direct deposit, you will see the Pay Statement Print Option page. Select the radio button to indicate “I do not want a printed copy of my Direct Deposit statement sent to 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a:t>
            </a:r>
          </a:p>
        </p:txBody>
      </p:sp>
      <p:pic>
        <p:nvPicPr>
          <p:cNvPr id="13" name="Picture 2" descr="C:\Users\vumbacti\AppData\Local\Temp\SNAGHTML22ace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88" y="1930702"/>
            <a:ext cx="6401355" cy="259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Pay Statement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17</a:t>
            </a:fld>
            <a:endParaRPr lang="en-US" dirty="0">
              <a:solidFill>
                <a:prstClr val="black">
                  <a:tint val="75000"/>
                </a:prstClr>
              </a:solidFill>
            </a:endParaRPr>
          </a:p>
        </p:txBody>
      </p:sp>
      <p:sp>
        <p:nvSpPr>
          <p:cNvPr id="3" name="Rectangle 2"/>
          <p:cNvSpPr/>
          <p:nvPr/>
        </p:nvSpPr>
        <p:spPr>
          <a:xfrm>
            <a:off x="333446" y="1022155"/>
            <a:ext cx="847909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An email will be sent to all email addresses stored in NYS Payroll Online when you make a change to your information along with the confirmation pop up shown below.</a:t>
            </a:r>
          </a:p>
        </p:txBody>
      </p:sp>
      <p:pic>
        <p:nvPicPr>
          <p:cNvPr id="14" name="Picture 13"/>
          <p:cNvPicPr>
            <a:picLocks noChangeAspect="1"/>
          </p:cNvPicPr>
          <p:nvPr/>
        </p:nvPicPr>
        <p:blipFill>
          <a:blip r:embed="rId5"/>
          <a:stretch>
            <a:fillRect/>
          </a:stretch>
        </p:blipFill>
        <p:spPr>
          <a:xfrm>
            <a:off x="1041591" y="1608771"/>
            <a:ext cx="6317527" cy="1897544"/>
          </a:xfrm>
          <a:prstGeom prst="rect">
            <a:avLst/>
          </a:prstGeom>
        </p:spPr>
      </p:pic>
      <p:sp>
        <p:nvSpPr>
          <p:cNvPr id="9" name="Rectangle 8"/>
          <p:cNvSpPr/>
          <p:nvPr/>
        </p:nvSpPr>
        <p:spPr>
          <a:xfrm>
            <a:off x="226881" y="3569712"/>
            <a:ext cx="8318978"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Pay Statement Print Option page.</a:t>
            </a:r>
          </a:p>
          <a:p>
            <a:pPr marL="285750" indent="-28575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 may not be reflected in your next paycheck. This is because the change may have been made too late for the payroll system to stop the printing of your most recent direct deposit pay statement.  If this is the case, the change will take effect in an upcoming paycheck.</a:t>
            </a:r>
          </a:p>
        </p:txBody>
      </p:sp>
    </p:spTree>
    <p:extLst>
      <p:ext uri="{BB962C8B-B14F-4D97-AF65-F5344CB8AC3E}">
        <p14:creationId xmlns:p14="http://schemas.microsoft.com/office/powerpoint/2010/main" val="227043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a:t>
            </a:r>
            <a:r>
              <a:rPr lang="en-US" sz="2800" dirty="0" smtClean="0">
                <a:latin typeface="Arial" panose="020B0604020202020204" pitchFamily="34" charset="0"/>
                <a:cs typeface="Arial" panose="020B0604020202020204" pitchFamily="34" charset="0"/>
              </a:rPr>
              <a:t>Withholdings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18</a:t>
            </a:fld>
            <a:endParaRPr lang="en-US" dirty="0">
              <a:solidFill>
                <a:prstClr val="black">
                  <a:tint val="75000"/>
                </a:prstClr>
              </a:solidFill>
            </a:endParaRPr>
          </a:p>
        </p:txBody>
      </p:sp>
      <p:sp>
        <p:nvSpPr>
          <p:cNvPr id="9" name="Rectangle 8"/>
          <p:cNvSpPr/>
          <p:nvPr/>
        </p:nvSpPr>
        <p:spPr>
          <a:xfrm>
            <a:off x="226881" y="3569712"/>
            <a:ext cx="8318978" cy="307777"/>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226881" y="1180777"/>
            <a:ext cx="8671599" cy="304698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One of the most exciting features of NYS Payroll Online is that you now have the ability to review and maintain your own tax withholding information. New employees must still complete the paper W-4 (federal) and IT-2104 (NYS) tax withholding forms when they first become employed by New York State but all future changes can be done in NYS Payroll Online. Current NYS employees can begin using NYS Payroll Online immediately to complete their New York State tax withholding changes.</a:t>
            </a:r>
          </a:p>
          <a:p>
            <a:endParaRPr lang="en-US" sz="1600" dirty="0">
              <a:solidFill>
                <a:srgbClr val="FF0000"/>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The system will only allow you to make changes to your tax withholding information once per day. Be sure to double check any changes before saving them in the system. If you enter inaccurate information you will not be able to correct it using NYS Payroll Online until the next business day. However, your payroll office does not have to wait and can update it for you in the payroll system the same day.</a:t>
            </a:r>
          </a:p>
        </p:txBody>
      </p:sp>
    </p:spTree>
    <p:extLst>
      <p:ext uri="{BB962C8B-B14F-4D97-AF65-F5344CB8AC3E}">
        <p14:creationId xmlns:p14="http://schemas.microsoft.com/office/powerpoint/2010/main" val="1578030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19</a:t>
            </a:fld>
            <a:endParaRPr lang="en-US" dirty="0">
              <a:solidFill>
                <a:prstClr val="black">
                  <a:tint val="75000"/>
                </a:prstClr>
              </a:solidFill>
            </a:endParaRPr>
          </a:p>
        </p:txBody>
      </p:sp>
      <p:sp>
        <p:nvSpPr>
          <p:cNvPr id="3" name="Rectangle 2"/>
          <p:cNvSpPr/>
          <p:nvPr/>
        </p:nvSpPr>
        <p:spPr>
          <a:xfrm>
            <a:off x="419386" y="1093328"/>
            <a:ext cx="812647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Update Tax Withholding from the left menu. </a:t>
            </a:r>
          </a:p>
        </p:txBody>
      </p:sp>
      <p:pic>
        <p:nvPicPr>
          <p:cNvPr id="13" name="Content Placeholder 5"/>
          <p:cNvPicPr>
            <a:picLocks noChangeAspect="1"/>
          </p:cNvPicPr>
          <p:nvPr/>
        </p:nvPicPr>
        <p:blipFill>
          <a:blip r:embed="rId5"/>
          <a:stretch>
            <a:fillRect/>
          </a:stretch>
        </p:blipFill>
        <p:spPr>
          <a:xfrm>
            <a:off x="560328" y="1567540"/>
            <a:ext cx="7373639" cy="3382596"/>
          </a:xfrm>
          <a:prstGeom prst="rect">
            <a:avLst/>
          </a:prstGeom>
        </p:spPr>
      </p:pic>
      <p:sp>
        <p:nvSpPr>
          <p:cNvPr id="11" name="Right Arrow 10"/>
          <p:cNvSpPr/>
          <p:nvPr/>
        </p:nvSpPr>
        <p:spPr>
          <a:xfrm>
            <a:off x="97560" y="2889229"/>
            <a:ext cx="46276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91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3" y="233394"/>
            <a:ext cx="9063318" cy="8789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smtClean="0"/>
          </a:p>
          <a:p>
            <a:pPr algn="r"/>
            <a:endParaRPr lang="en-US" sz="3200" dirty="0"/>
          </a:p>
          <a:p>
            <a:pPr algn="r"/>
            <a:r>
              <a:rPr lang="en-US" sz="3200" dirty="0" smtClean="0">
                <a:latin typeface="Arial" panose="020B0604020202020204" pitchFamily="34" charset="0"/>
                <a:cs typeface="Arial" panose="020B0604020202020204" pitchFamily="34" charset="0"/>
              </a:rPr>
              <a:t>NYS </a:t>
            </a:r>
            <a:r>
              <a:rPr lang="en-US" sz="3200" dirty="0">
                <a:latin typeface="Arial" panose="020B0604020202020204" pitchFamily="34" charset="0"/>
                <a:cs typeface="Arial" panose="020B0604020202020204" pitchFamily="34" charset="0"/>
              </a:rPr>
              <a:t>Payroll Online </a:t>
            </a:r>
            <a:r>
              <a:rPr lang="en-US" sz="3200" dirty="0" smtClean="0">
                <a:latin typeface="Arial" panose="020B0604020202020204" pitchFamily="34" charset="0"/>
                <a:cs typeface="Arial" panose="020B0604020202020204" pitchFamily="34" charset="0"/>
              </a:rPr>
              <a:t>Phases</a:t>
            </a:r>
            <a:r>
              <a:rPr lang="en-US" sz="3200" dirty="0"/>
              <a:t/>
            </a:r>
            <a:br>
              <a:rPr lang="en-US" sz="3200" dirty="0"/>
            </a:br>
            <a:r>
              <a:rPr lang="en-US" sz="3200" dirty="0"/>
              <a:t/>
            </a:r>
            <a:br>
              <a:rPr lang="en-US" sz="3200" dirty="0"/>
            </a:br>
            <a:endParaRPr lang="en-US" sz="30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a:t>
            </a:fld>
            <a:endParaRPr lang="en-US" dirty="0">
              <a:solidFill>
                <a:prstClr val="black">
                  <a:tint val="75000"/>
                </a:prstClr>
              </a:solidFill>
            </a:endParaRPr>
          </a:p>
        </p:txBody>
      </p:sp>
      <p:sp>
        <p:nvSpPr>
          <p:cNvPr id="16" name="Content Placeholder 15"/>
          <p:cNvSpPr>
            <a:spLocks noGrp="1"/>
          </p:cNvSpPr>
          <p:nvPr>
            <p:ph sz="half" idx="4294967295"/>
          </p:nvPr>
        </p:nvSpPr>
        <p:spPr>
          <a:xfrm>
            <a:off x="0" y="1200150"/>
            <a:ext cx="4038600" cy="3394075"/>
          </a:xfrm>
        </p:spPr>
        <p:txBody>
          <a:bodyPr>
            <a:normAutofit/>
          </a:bodyPr>
          <a:lstStyle/>
          <a:p>
            <a:pPr marL="0" indent="0">
              <a:buNone/>
            </a:pPr>
            <a:r>
              <a:rPr lang="en-US" sz="2300" b="1" dirty="0">
                <a:latin typeface="Arial" panose="020B0604020202020204" pitchFamily="34" charset="0"/>
                <a:cs typeface="Arial" panose="020B0604020202020204" pitchFamily="34" charset="0"/>
              </a:rPr>
              <a:t>Current Phase</a:t>
            </a:r>
            <a:r>
              <a:rPr lang="en-US" sz="2300" b="1" dirty="0" smtClean="0">
                <a:latin typeface="Arial" panose="020B0604020202020204" pitchFamily="34" charset="0"/>
                <a:cs typeface="Arial" panose="020B0604020202020204" pitchFamily="34" charset="0"/>
              </a:rPr>
              <a:t>:</a:t>
            </a:r>
          </a:p>
          <a:p>
            <a:r>
              <a:rPr lang="en-US" sz="1900" dirty="0" smtClean="0">
                <a:latin typeface="Arial" panose="020B0604020202020204" pitchFamily="34" charset="0"/>
                <a:cs typeface="Arial" panose="020B0604020202020204" pitchFamily="34" charset="0"/>
              </a:rPr>
              <a:t>View </a:t>
            </a:r>
            <a:r>
              <a:rPr lang="en-US" sz="1900" dirty="0">
                <a:latin typeface="Arial" panose="020B0604020202020204" pitchFamily="34" charset="0"/>
                <a:cs typeface="Arial" panose="020B0604020202020204" pitchFamily="34" charset="0"/>
              </a:rPr>
              <a:t>Paycheck</a:t>
            </a:r>
          </a:p>
          <a:p>
            <a:r>
              <a:rPr lang="en-US" sz="1900" dirty="0">
                <a:latin typeface="Arial" panose="020B0604020202020204" pitchFamily="34" charset="0"/>
                <a:cs typeface="Arial" panose="020B0604020202020204" pitchFamily="34" charset="0"/>
              </a:rPr>
              <a:t>View Direct Deposit Account(s)</a:t>
            </a:r>
          </a:p>
          <a:p>
            <a:r>
              <a:rPr lang="en-US" sz="1900" dirty="0">
                <a:latin typeface="Arial" panose="020B0604020202020204" pitchFamily="34" charset="0"/>
                <a:cs typeface="Arial" panose="020B0604020202020204" pitchFamily="34" charset="0"/>
              </a:rPr>
              <a:t>Update Pay Statement Option</a:t>
            </a:r>
          </a:p>
          <a:p>
            <a:r>
              <a:rPr lang="en-US" sz="1900" dirty="0">
                <a:latin typeface="Arial" panose="020B0604020202020204" pitchFamily="34" charset="0"/>
                <a:cs typeface="Arial" panose="020B0604020202020204" pitchFamily="34" charset="0"/>
              </a:rPr>
              <a:t>Update Tax Withholding</a:t>
            </a:r>
          </a:p>
          <a:p>
            <a:r>
              <a:rPr lang="en-US" sz="1900" dirty="0">
                <a:latin typeface="Arial" panose="020B0604020202020204" pitchFamily="34" charset="0"/>
                <a:cs typeface="Arial" panose="020B0604020202020204" pitchFamily="34" charset="0"/>
              </a:rPr>
              <a:t>View W-2</a:t>
            </a:r>
          </a:p>
          <a:p>
            <a:r>
              <a:rPr lang="en-US" sz="1900" dirty="0">
                <a:latin typeface="Arial" panose="020B0604020202020204" pitchFamily="34" charset="0"/>
                <a:cs typeface="Arial" panose="020B0604020202020204" pitchFamily="34" charset="0"/>
              </a:rPr>
              <a:t>Update Email Address(</a:t>
            </a:r>
            <a:r>
              <a:rPr lang="en-US" sz="1900" dirty="0" err="1">
                <a:latin typeface="Arial" panose="020B0604020202020204" pitchFamily="34" charset="0"/>
                <a:cs typeface="Arial" panose="020B0604020202020204" pitchFamily="34" charset="0"/>
              </a:rPr>
              <a:t>es</a:t>
            </a:r>
            <a:r>
              <a:rPr lang="en-US" sz="1900" dirty="0">
                <a:latin typeface="Arial" panose="020B0604020202020204" pitchFamily="34" charset="0"/>
                <a:cs typeface="Arial" panose="020B0604020202020204" pitchFamily="34" charset="0"/>
              </a:rPr>
              <a:t>)</a:t>
            </a:r>
          </a:p>
          <a:p>
            <a:endParaRPr lang="en-US" dirty="0"/>
          </a:p>
        </p:txBody>
      </p:sp>
      <p:sp>
        <p:nvSpPr>
          <p:cNvPr id="17" name="Content Placeholder 16"/>
          <p:cNvSpPr>
            <a:spLocks noGrp="1"/>
          </p:cNvSpPr>
          <p:nvPr>
            <p:ph sz="half" idx="4294967295"/>
          </p:nvPr>
        </p:nvSpPr>
        <p:spPr>
          <a:xfrm>
            <a:off x="5105400" y="1200150"/>
            <a:ext cx="4038600" cy="3394075"/>
          </a:xfrm>
        </p:spPr>
        <p:txBody>
          <a:bodyPr>
            <a:normAutofit/>
          </a:bodyPr>
          <a:lstStyle/>
          <a:p>
            <a:pPr marL="0" indent="0">
              <a:buNone/>
            </a:pPr>
            <a:r>
              <a:rPr lang="en-US" sz="2000" b="1" dirty="0">
                <a:latin typeface="Arial" panose="020B0604020202020204" pitchFamily="34" charset="0"/>
                <a:cs typeface="Arial" panose="020B0604020202020204" pitchFamily="34" charset="0"/>
              </a:rPr>
              <a:t>Future Phases:</a:t>
            </a:r>
          </a:p>
          <a:p>
            <a:r>
              <a:rPr lang="en-US" sz="1900" dirty="0">
                <a:latin typeface="Arial" panose="020B0604020202020204" pitchFamily="34" charset="0"/>
                <a:cs typeface="Arial" panose="020B0604020202020204" pitchFamily="34" charset="0"/>
              </a:rPr>
              <a:t>Update Address</a:t>
            </a:r>
          </a:p>
          <a:p>
            <a:r>
              <a:rPr lang="en-US" sz="1900" dirty="0">
                <a:latin typeface="Arial" panose="020B0604020202020204" pitchFamily="34" charset="0"/>
                <a:cs typeface="Arial" panose="020B0604020202020204" pitchFamily="34" charset="0"/>
              </a:rPr>
              <a:t>Update Direct Deposit Account(s)</a:t>
            </a:r>
          </a:p>
          <a:p>
            <a:r>
              <a:rPr lang="en-US" sz="1900" dirty="0">
                <a:latin typeface="Arial" panose="020B0604020202020204" pitchFamily="34" charset="0"/>
                <a:cs typeface="Arial" panose="020B0604020202020204" pitchFamily="34" charset="0"/>
              </a:rPr>
              <a:t>Update Name</a:t>
            </a:r>
          </a:p>
          <a:p>
            <a:r>
              <a:rPr lang="en-US" sz="1900" dirty="0">
                <a:latin typeface="Arial" panose="020B0604020202020204" pitchFamily="34" charset="0"/>
                <a:cs typeface="Arial" panose="020B0604020202020204" pitchFamily="34" charset="0"/>
              </a:rPr>
              <a:t>Update Voluntary Deductions (SEFA, Deferred Comp, etc.)</a:t>
            </a:r>
          </a:p>
          <a:p>
            <a:pPr marL="0" indent="0">
              <a:buNone/>
            </a:pPr>
            <a:endParaRPr lang="en-US" dirty="0"/>
          </a:p>
        </p:txBody>
      </p:sp>
    </p:spTree>
    <p:extLst>
      <p:ext uri="{BB962C8B-B14F-4D97-AF65-F5344CB8AC3E}">
        <p14:creationId xmlns:p14="http://schemas.microsoft.com/office/powerpoint/2010/main" val="31156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20</a:t>
            </a:fld>
            <a:endParaRPr lang="en-US" dirty="0">
              <a:solidFill>
                <a:prstClr val="black">
                  <a:tint val="75000"/>
                </a:prstClr>
              </a:solidFill>
            </a:endParaRPr>
          </a:p>
        </p:txBody>
      </p:sp>
      <p:sp>
        <p:nvSpPr>
          <p:cNvPr id="4" name="Rectangle 3"/>
          <p:cNvSpPr/>
          <p:nvPr/>
        </p:nvSpPr>
        <p:spPr>
          <a:xfrm>
            <a:off x="243075" y="1144525"/>
            <a:ext cx="847909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From this page you can modify your federal, State, and local tax withholding information.</a:t>
            </a:r>
          </a:p>
        </p:txBody>
      </p:sp>
      <p:pic>
        <p:nvPicPr>
          <p:cNvPr id="14" name="Picture 2" descr="C:\Users\vumbacti\AppData\Local\Temp\SNAGHTML24ac4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979" y="1532193"/>
            <a:ext cx="6370872" cy="35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1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21</a:t>
            </a:fld>
            <a:endParaRPr lang="en-US" dirty="0">
              <a:solidFill>
                <a:prstClr val="black">
                  <a:tint val="75000"/>
                </a:prstClr>
              </a:solidFill>
            </a:endParaRPr>
          </a:p>
        </p:txBody>
      </p:sp>
      <p:sp>
        <p:nvSpPr>
          <p:cNvPr id="3" name="Rectangle 2"/>
          <p:cNvSpPr/>
          <p:nvPr/>
        </p:nvSpPr>
        <p:spPr>
          <a:xfrm>
            <a:off x="243075" y="987845"/>
            <a:ext cx="8655405" cy="184665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Federal Withholding 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 new number of total Allowances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Amount to be withheld.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married but withholding at a single rate. You must also indicate Single as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your last name does not match the last name on your Social Security card. You must call 1-800-772-1213 for a new card.</a:t>
            </a:r>
          </a:p>
        </p:txBody>
      </p:sp>
      <p:pic>
        <p:nvPicPr>
          <p:cNvPr id="13" name="Picture 2" descr="C:\Users\vumbacti\AppData\Local\Temp\SNAGHTML24de442.PNG"/>
          <p:cNvPicPr>
            <a:picLocks noChangeAspect="1" noChangeArrowheads="1"/>
          </p:cNvPicPr>
          <p:nvPr/>
        </p:nvPicPr>
        <p:blipFill rotWithShape="1">
          <a:blip r:embed="rId5">
            <a:extLst>
              <a:ext uri="{28A0092B-C50C-407E-A947-70E740481C1C}">
                <a14:useLocalDpi xmlns:a14="http://schemas.microsoft.com/office/drawing/2010/main" val="0"/>
              </a:ext>
            </a:extLst>
          </a:blip>
          <a:srcRect r="31250"/>
          <a:stretch/>
        </p:blipFill>
        <p:spPr bwMode="auto">
          <a:xfrm>
            <a:off x="1185657" y="3004107"/>
            <a:ext cx="4369495" cy="20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2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22</a:t>
            </a:fld>
            <a:endParaRPr lang="en-US" dirty="0">
              <a:solidFill>
                <a:prstClr val="black">
                  <a:tint val="75000"/>
                </a:prstClr>
              </a:solidFill>
            </a:endParaRPr>
          </a:p>
        </p:txBody>
      </p:sp>
      <p:sp>
        <p:nvSpPr>
          <p:cNvPr id="3" name="Rectangle 2"/>
          <p:cNvSpPr/>
          <p:nvPr/>
        </p:nvSpPr>
        <p:spPr>
          <a:xfrm>
            <a:off x="243075" y="987845"/>
            <a:ext cx="8655405" cy="1631216"/>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Claim an Exemption from Federal Withholding </a:t>
            </a:r>
          </a:p>
          <a:p>
            <a:r>
              <a:rPr lang="en-US" sz="1400" dirty="0">
                <a:latin typeface="Arial" panose="020B0604020202020204" pitchFamily="34" charset="0"/>
                <a:cs typeface="Arial" panose="020B0604020202020204" pitchFamily="34" charset="0"/>
              </a:rPr>
              <a:t>To claim exemption, you must meet the following conditions: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year you had a right to a refund of ALL federal income tax withheld because you had NO tax liability, and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year you expect a refund of ALL federal income tax withheld because you expect to have NO tax liability.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check box to affirm that you meet both conditions and want to claim exempt status.</a:t>
            </a:r>
          </a:p>
        </p:txBody>
      </p:sp>
      <p:pic>
        <p:nvPicPr>
          <p:cNvPr id="14" name="Picture 2" descr="C:\Users\vumbacti\AppData\Local\Temp\SNAGHTML2510b03.PNG"/>
          <p:cNvPicPr>
            <a:picLocks noChangeAspect="1" noChangeArrowheads="1"/>
          </p:cNvPicPr>
          <p:nvPr/>
        </p:nvPicPr>
        <p:blipFill rotWithShape="1">
          <a:blip r:embed="rId5">
            <a:extLst>
              <a:ext uri="{28A0092B-C50C-407E-A947-70E740481C1C}">
                <a14:useLocalDpi xmlns:a14="http://schemas.microsoft.com/office/drawing/2010/main" val="0"/>
              </a:ext>
            </a:extLst>
          </a:blip>
          <a:srcRect r="23041"/>
          <a:stretch/>
        </p:blipFill>
        <p:spPr bwMode="auto">
          <a:xfrm>
            <a:off x="1078068" y="2747045"/>
            <a:ext cx="4820844" cy="227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93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23</a:t>
            </a:fld>
            <a:endParaRPr lang="en-US" dirty="0">
              <a:solidFill>
                <a:prstClr val="black">
                  <a:tint val="75000"/>
                </a:prstClr>
              </a:solidFill>
            </a:endParaRPr>
          </a:p>
        </p:txBody>
      </p:sp>
      <p:sp>
        <p:nvSpPr>
          <p:cNvPr id="4" name="Rectangle 3"/>
          <p:cNvSpPr/>
          <p:nvPr/>
        </p:nvSpPr>
        <p:spPr>
          <a:xfrm>
            <a:off x="323730" y="960806"/>
            <a:ext cx="8692850" cy="212365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New York State Tax Withholding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State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State Amount to be withheld.</a:t>
            </a:r>
          </a:p>
          <a:p>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rgbClr val="FF0000"/>
                </a:solidFill>
                <a:latin typeface="Arial" panose="020B0604020202020204" pitchFamily="34" charset="0"/>
                <a:cs typeface="Arial" panose="020B0604020202020204" pitchFamily="34" charset="0"/>
              </a:rPr>
              <a:t>NOTE</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You cannot claim exemption from NYS tax withholding using NYS Payroll Online. To claim this exemption you must file Form IT-2104-E.</a:t>
            </a:r>
          </a:p>
          <a:p>
            <a:endParaRPr lang="en-US" dirty="0"/>
          </a:p>
        </p:txBody>
      </p:sp>
      <p:pic>
        <p:nvPicPr>
          <p:cNvPr id="13" name="Picture 2" descr="C:\Users\vumbacti\AppData\Local\Temp\SNAGHTML254c51e.PNG"/>
          <p:cNvPicPr>
            <a:picLocks noChangeAspect="1" noChangeArrowheads="1"/>
          </p:cNvPicPr>
          <p:nvPr/>
        </p:nvPicPr>
        <p:blipFill rotWithShape="1">
          <a:blip r:embed="rId5">
            <a:extLst>
              <a:ext uri="{28A0092B-C50C-407E-A947-70E740481C1C}">
                <a14:useLocalDpi xmlns:a14="http://schemas.microsoft.com/office/drawing/2010/main" val="0"/>
              </a:ext>
            </a:extLst>
          </a:blip>
          <a:srcRect r="19936"/>
          <a:stretch/>
        </p:blipFill>
        <p:spPr bwMode="auto">
          <a:xfrm>
            <a:off x="1199721" y="2938300"/>
            <a:ext cx="4960448" cy="15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24</a:t>
            </a:fld>
            <a:endParaRPr lang="en-US" dirty="0">
              <a:solidFill>
                <a:prstClr val="black">
                  <a:tint val="75000"/>
                </a:prstClr>
              </a:solidFill>
            </a:endParaRPr>
          </a:p>
        </p:txBody>
      </p:sp>
      <p:sp>
        <p:nvSpPr>
          <p:cNvPr id="3" name="Rectangle 2"/>
          <p:cNvSpPr/>
          <p:nvPr/>
        </p:nvSpPr>
        <p:spPr>
          <a:xfrm>
            <a:off x="488138" y="1183368"/>
            <a:ext cx="8410342" cy="166199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Local Tax </a:t>
            </a:r>
            <a:r>
              <a:rPr lang="en-US" sz="1600" b="1" dirty="0" smtClean="0">
                <a:latin typeface="Arial" panose="020B0604020202020204" pitchFamily="34" charset="0"/>
                <a:cs typeface="Arial" panose="020B0604020202020204" pitchFamily="34" charset="0"/>
              </a:rPr>
              <a:t>Withholding</a:t>
            </a:r>
          </a:p>
          <a:p>
            <a:endParaRPr lang="en-US" sz="16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Change any applicable information: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New York City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Yonkers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Local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Local Amount to be withheld.</a:t>
            </a:r>
          </a:p>
        </p:txBody>
      </p:sp>
      <p:pic>
        <p:nvPicPr>
          <p:cNvPr id="14" name="Picture 2" descr="C:\Users\vumbacti\AppData\Local\Temp\SNAGHTML256eb05.PNG"/>
          <p:cNvPicPr>
            <a:picLocks noChangeAspect="1" noChangeArrowheads="1"/>
          </p:cNvPicPr>
          <p:nvPr/>
        </p:nvPicPr>
        <p:blipFill rotWithShape="1">
          <a:blip r:embed="rId5">
            <a:extLst>
              <a:ext uri="{28A0092B-C50C-407E-A947-70E740481C1C}">
                <a14:useLocalDpi xmlns:a14="http://schemas.microsoft.com/office/drawing/2010/main" val="0"/>
              </a:ext>
            </a:extLst>
          </a:blip>
          <a:srcRect r="22746"/>
          <a:stretch/>
        </p:blipFill>
        <p:spPr bwMode="auto">
          <a:xfrm>
            <a:off x="834610" y="2970300"/>
            <a:ext cx="4809919" cy="138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5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25</a:t>
            </a:fld>
            <a:endParaRPr lang="en-US" dirty="0">
              <a:solidFill>
                <a:prstClr val="black">
                  <a:tint val="75000"/>
                </a:prstClr>
              </a:solidFill>
            </a:endParaRPr>
          </a:p>
        </p:txBody>
      </p:sp>
      <p:sp>
        <p:nvSpPr>
          <p:cNvPr id="4" name="Rectangle 3"/>
          <p:cNvSpPr/>
          <p:nvPr/>
        </p:nvSpPr>
        <p:spPr>
          <a:xfrm>
            <a:off x="283869" y="1069058"/>
            <a:ext cx="8614611"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All Changes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 at the bottom of the page to save all changes to your tax information.</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Penalty notification for false statements can be found above the Save button.</a:t>
            </a:r>
          </a:p>
        </p:txBody>
      </p:sp>
      <p:pic>
        <p:nvPicPr>
          <p:cNvPr id="13" name="Picture 2" descr="C:\Users\vumbacti\AppData\Local\Temp\SNAGHTML258bd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38" y="1828202"/>
            <a:ext cx="6332769" cy="12887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3869" y="3195680"/>
            <a:ext cx="871086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Tax Withholdings page.</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changes may not be reflected in your next paycheck</a:t>
            </a:r>
          </a:p>
        </p:txBody>
      </p:sp>
      <p:pic>
        <p:nvPicPr>
          <p:cNvPr id="15" name="Picture 4" descr="C:\Users\vumbacti\AppData\Local\Temp\SNAGHTML25b14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8" y="3674072"/>
            <a:ext cx="6317527" cy="13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6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26</a:t>
            </a:fld>
            <a:endParaRPr lang="en-US" dirty="0">
              <a:solidFill>
                <a:prstClr val="black">
                  <a:tint val="75000"/>
                </a:prstClr>
              </a:solidFill>
            </a:endParaRPr>
          </a:p>
        </p:txBody>
      </p:sp>
      <p:sp>
        <p:nvSpPr>
          <p:cNvPr id="3" name="Rectangle 2"/>
          <p:cNvSpPr/>
          <p:nvPr/>
        </p:nvSpPr>
        <p:spPr>
          <a:xfrm>
            <a:off x="165004" y="1087094"/>
            <a:ext cx="8813991" cy="523220"/>
          </a:xfrm>
          <a:prstGeom prst="rect">
            <a:avLst/>
          </a:prstGeom>
        </p:spPr>
        <p:txBody>
          <a:bodyPr wrap="square">
            <a:spAutoFit/>
          </a:bodyPr>
          <a:lstStyle/>
          <a:p>
            <a:r>
              <a:rPr lang="en-US" sz="1400" dirty="0">
                <a:solidFill>
                  <a:srgbClr val="C0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After returning to the Tax Withholdings page you will notice that the Save button has been grayed out. This is because you can only make changes to your tax withholding information once per day.</a:t>
            </a:r>
          </a:p>
        </p:txBody>
      </p:sp>
      <p:pic>
        <p:nvPicPr>
          <p:cNvPr id="14" name="Picture 13"/>
          <p:cNvPicPr>
            <a:picLocks noChangeAspect="1"/>
          </p:cNvPicPr>
          <p:nvPr/>
        </p:nvPicPr>
        <p:blipFill>
          <a:blip r:embed="rId5"/>
          <a:stretch>
            <a:fillRect/>
          </a:stretch>
        </p:blipFill>
        <p:spPr>
          <a:xfrm>
            <a:off x="472097" y="1657025"/>
            <a:ext cx="6294665" cy="1397934"/>
          </a:xfrm>
          <a:prstGeom prst="rect">
            <a:avLst/>
          </a:prstGeom>
        </p:spPr>
      </p:pic>
      <p:sp>
        <p:nvSpPr>
          <p:cNvPr id="11" name="Rectangle 10"/>
          <p:cNvSpPr/>
          <p:nvPr/>
        </p:nvSpPr>
        <p:spPr>
          <a:xfrm>
            <a:off x="165004" y="3241234"/>
            <a:ext cx="867190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return to the Tax Withholdings page AFTER tax withholdings are modified and saved, you will immediately receive a message informing you that it can only be updated once per day.</a:t>
            </a:r>
          </a:p>
        </p:txBody>
      </p:sp>
      <p:pic>
        <p:nvPicPr>
          <p:cNvPr id="16" name="Picture 15"/>
          <p:cNvPicPr>
            <a:picLocks noChangeAspect="1"/>
          </p:cNvPicPr>
          <p:nvPr/>
        </p:nvPicPr>
        <p:blipFill>
          <a:blip r:embed="rId6"/>
          <a:stretch>
            <a:fillRect/>
          </a:stretch>
        </p:blipFill>
        <p:spPr>
          <a:xfrm>
            <a:off x="586738" y="3764454"/>
            <a:ext cx="6317527" cy="1224201"/>
          </a:xfrm>
          <a:prstGeom prst="rect">
            <a:avLst/>
          </a:prstGeom>
        </p:spPr>
      </p:pic>
    </p:spTree>
    <p:extLst>
      <p:ext uri="{BB962C8B-B14F-4D97-AF65-F5344CB8AC3E}">
        <p14:creationId xmlns:p14="http://schemas.microsoft.com/office/powerpoint/2010/main" val="250231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27</a:t>
            </a:fld>
            <a:endParaRPr lang="en-US" dirty="0">
              <a:solidFill>
                <a:prstClr val="black">
                  <a:tint val="75000"/>
                </a:prstClr>
              </a:solidFill>
            </a:endParaRPr>
          </a:p>
        </p:txBody>
      </p:sp>
      <p:sp>
        <p:nvSpPr>
          <p:cNvPr id="4" name="Rectangle 3"/>
          <p:cNvSpPr/>
          <p:nvPr/>
        </p:nvSpPr>
        <p:spPr>
          <a:xfrm>
            <a:off x="256909" y="1165519"/>
            <a:ext cx="8710863" cy="141577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Other Information on the Tax Withholdings </a:t>
            </a:r>
            <a:r>
              <a:rPr lang="en-US" sz="1600" b="1" dirty="0" smtClean="0">
                <a:latin typeface="Arial" panose="020B0604020202020204" pitchFamily="34" charset="0"/>
                <a:cs typeface="Arial" panose="020B0604020202020204" pitchFamily="34" charset="0"/>
              </a:rPr>
              <a:t>Page</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federal W-4 form and instructions.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NY State IT-2104 form and instructions.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Once changes are completed, Click Return to NYS Payroll Online to return to the NYS Payroll Online Home page.</a:t>
            </a:r>
          </a:p>
        </p:txBody>
      </p:sp>
      <p:pic>
        <p:nvPicPr>
          <p:cNvPr id="15" name="Picture 14"/>
          <p:cNvPicPr>
            <a:picLocks noChangeAspect="1"/>
          </p:cNvPicPr>
          <p:nvPr/>
        </p:nvPicPr>
        <p:blipFill>
          <a:blip r:embed="rId5"/>
          <a:stretch>
            <a:fillRect/>
          </a:stretch>
        </p:blipFill>
        <p:spPr>
          <a:xfrm>
            <a:off x="752842" y="2846095"/>
            <a:ext cx="6271803" cy="1585097"/>
          </a:xfrm>
          <a:prstGeom prst="rect">
            <a:avLst/>
          </a:prstGeom>
        </p:spPr>
      </p:pic>
    </p:spTree>
    <p:extLst>
      <p:ext uri="{BB962C8B-B14F-4D97-AF65-F5344CB8AC3E}">
        <p14:creationId xmlns:p14="http://schemas.microsoft.com/office/powerpoint/2010/main" val="199648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Print and 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28</a:t>
            </a:fld>
            <a:endParaRPr lang="en-US" dirty="0">
              <a:solidFill>
                <a:prstClr val="black">
                  <a:tint val="75000"/>
                </a:prstClr>
              </a:solidFill>
            </a:endParaRPr>
          </a:p>
        </p:txBody>
      </p:sp>
      <p:sp>
        <p:nvSpPr>
          <p:cNvPr id="3" name="Rectangle 2"/>
          <p:cNvSpPr/>
          <p:nvPr/>
        </p:nvSpPr>
        <p:spPr>
          <a:xfrm>
            <a:off x="403731" y="1084447"/>
            <a:ext cx="8417217"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NYS Payroll Online makes it easy to view and print your W-2 form for the current year and prior years. You will need Adobe Reader to view your W-2 in NYS Payroll Online.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Select View W-2 from the left menu.</a:t>
            </a:r>
          </a:p>
        </p:txBody>
      </p:sp>
      <p:pic>
        <p:nvPicPr>
          <p:cNvPr id="13" name="Content Placeholder 5"/>
          <p:cNvPicPr>
            <a:picLocks noChangeAspect="1"/>
          </p:cNvPicPr>
          <p:nvPr/>
        </p:nvPicPr>
        <p:blipFill>
          <a:blip r:embed="rId5"/>
          <a:stretch>
            <a:fillRect/>
          </a:stretch>
        </p:blipFill>
        <p:spPr>
          <a:xfrm>
            <a:off x="614418" y="1838562"/>
            <a:ext cx="7279948" cy="3195239"/>
          </a:xfrm>
          <a:prstGeom prst="rect">
            <a:avLst/>
          </a:prstGeom>
        </p:spPr>
      </p:pic>
      <p:sp>
        <p:nvSpPr>
          <p:cNvPr id="9" name="Right Arrow 8"/>
          <p:cNvSpPr/>
          <p:nvPr/>
        </p:nvSpPr>
        <p:spPr>
          <a:xfrm>
            <a:off x="230382" y="3265914"/>
            <a:ext cx="34669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4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29</a:t>
            </a:fld>
            <a:endParaRPr lang="en-US" dirty="0">
              <a:solidFill>
                <a:prstClr val="black">
                  <a:tint val="75000"/>
                </a:prstClr>
              </a:solidFill>
            </a:endParaRPr>
          </a:p>
        </p:txBody>
      </p:sp>
      <p:sp>
        <p:nvSpPr>
          <p:cNvPr id="4" name="Rectangle 3"/>
          <p:cNvSpPr/>
          <p:nvPr/>
        </p:nvSpPr>
        <p:spPr>
          <a:xfrm>
            <a:off x="139491" y="946521"/>
            <a:ext cx="8758989" cy="209288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The View W-2page displays the following items for each W-2 listed: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Year</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W-2 Reporting Company</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Form ID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Issue Date</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Year End Form </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Filing Instructions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Click Year End Form to view the W-2 for the selected year. Your W-2 will open as a PDF document in a new browser window.</a:t>
            </a:r>
          </a:p>
          <a:p>
            <a:r>
              <a:rPr lang="en-US" sz="1000" dirty="0">
                <a:solidFill>
                  <a:srgbClr val="C00000"/>
                </a:solidFill>
                <a:latin typeface="Arial" panose="020B0604020202020204" pitchFamily="34" charset="0"/>
                <a:cs typeface="Arial" panose="020B0604020202020204" pitchFamily="34" charset="0"/>
              </a:rPr>
              <a:t>NOTES: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Please note that the View W-2 page currently shows only W-2 forms.  Any amended W-2c forms (corrected W-2s) issued after the W-2 will not be included in this list.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you are using Internet Explorer, a new browser window will open and ask you if you want to Open or Save your pay statement. Click Open and it will open as an Adobe PDF document in a separate window.</a:t>
            </a:r>
          </a:p>
        </p:txBody>
      </p:sp>
      <p:pic>
        <p:nvPicPr>
          <p:cNvPr id="14" name="Picture 2" descr="C:\Users\vumbacti\AppData\Local\Temp\SNAGHTML26e24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74" y="2988933"/>
            <a:ext cx="6355631" cy="1486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9491" y="4552995"/>
            <a:ext cx="8758989" cy="400110"/>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Close the Adobe PDF window when finished viewing your W-2. Your W-2 will remain open until you close this window, even if you log out or are timed out of NYS Payroll Online.</a:t>
            </a:r>
          </a:p>
        </p:txBody>
      </p:sp>
    </p:spTree>
    <p:extLst>
      <p:ext uri="{BB962C8B-B14F-4D97-AF65-F5344CB8AC3E}">
        <p14:creationId xmlns:p14="http://schemas.microsoft.com/office/powerpoint/2010/main" val="7706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239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a:t>
            </a:fld>
            <a:endParaRPr lang="en-US" dirty="0">
              <a:solidFill>
                <a:prstClr val="black">
                  <a:tint val="75000"/>
                </a:prstClr>
              </a:solidFill>
            </a:endParaRPr>
          </a:p>
        </p:txBody>
      </p:sp>
      <p:sp>
        <p:nvSpPr>
          <p:cNvPr id="3" name="Rectangle 2"/>
          <p:cNvSpPr/>
          <p:nvPr/>
        </p:nvSpPr>
        <p:spPr>
          <a:xfrm>
            <a:off x="298027" y="1236056"/>
            <a:ext cx="8541173" cy="984885"/>
          </a:xfrm>
          <a:prstGeom prst="rect">
            <a:avLst/>
          </a:prstGeom>
        </p:spPr>
        <p:txBody>
          <a:bodyPr wrap="square">
            <a:spAutoFit/>
          </a:bodyPr>
          <a:lstStyle/>
          <a:p>
            <a:r>
              <a:rPr lang="en-US" dirty="0">
                <a:latin typeface="Arial" panose="020B0604020202020204" pitchFamily="34" charset="0"/>
                <a:cs typeface="Arial" panose="020B0604020202020204" pitchFamily="34" charset="0"/>
              </a:rPr>
              <a:t>Go to: </a:t>
            </a:r>
            <a:r>
              <a:rPr lang="en-US" u="sng" dirty="0">
                <a:latin typeface="Arial" panose="020B0604020202020204" pitchFamily="34" charset="0"/>
                <a:cs typeface="Arial" panose="020B0604020202020204" pitchFamily="34" charset="0"/>
                <a:hlinkClick r:id="rId5"/>
              </a:rPr>
              <a:t>www.suny.edu/hrportal</a:t>
            </a:r>
            <a:r>
              <a:rPr lang="en-US" dirty="0">
                <a:latin typeface="Arial" panose="020B0604020202020204" pitchFamily="34" charset="0"/>
                <a:cs typeface="Arial" panose="020B0604020202020204" pitchFamily="34" charset="0"/>
              </a:rPr>
              <a:t> </a:t>
            </a:r>
          </a:p>
          <a:p>
            <a:endParaRPr lang="en-US" sz="2400" dirty="0"/>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Click on the “NYS Payroll Online” icon </a:t>
            </a:r>
          </a:p>
        </p:txBody>
      </p:sp>
      <p:pic>
        <p:nvPicPr>
          <p:cNvPr id="11" name="Picture 10"/>
          <p:cNvPicPr>
            <a:picLocks noChangeAspect="1"/>
          </p:cNvPicPr>
          <p:nvPr/>
        </p:nvPicPr>
        <p:blipFill>
          <a:blip r:embed="rId6"/>
          <a:stretch>
            <a:fillRect/>
          </a:stretch>
        </p:blipFill>
        <p:spPr>
          <a:xfrm>
            <a:off x="3300090" y="2709863"/>
            <a:ext cx="2872110" cy="2057400"/>
          </a:xfrm>
          <a:prstGeom prst="rect">
            <a:avLst/>
          </a:prstGeom>
        </p:spPr>
      </p:pic>
    </p:spTree>
    <p:extLst>
      <p:ext uri="{BB962C8B-B14F-4D97-AF65-F5344CB8AC3E}">
        <p14:creationId xmlns:p14="http://schemas.microsoft.com/office/powerpoint/2010/main" val="1972196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Print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30</a:t>
            </a:fld>
            <a:endParaRPr lang="en-US" dirty="0">
              <a:solidFill>
                <a:prstClr val="black">
                  <a:tint val="75000"/>
                </a:prstClr>
              </a:solidFill>
            </a:endParaRPr>
          </a:p>
        </p:txBody>
      </p:sp>
      <p:sp>
        <p:nvSpPr>
          <p:cNvPr id="3" name="Rectangle 2"/>
          <p:cNvSpPr/>
          <p:nvPr/>
        </p:nvSpPr>
        <p:spPr>
          <a:xfrm>
            <a:off x="570641" y="1286783"/>
            <a:ext cx="8116159" cy="1969770"/>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Print Your W-2 in Internet Explorer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 select the Printer icon from the pop-up tool bar, and follow the prompts.</a:t>
            </a:r>
          </a:p>
          <a:p>
            <a:pPr marL="400050" lvl="1" indent="0">
              <a:buNone/>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Print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Menu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Printer icon from the tool bar at the top of the window and follow the prompts.</a:t>
            </a:r>
          </a:p>
        </p:txBody>
      </p:sp>
    </p:spTree>
    <p:extLst>
      <p:ext uri="{BB962C8B-B14F-4D97-AF65-F5344CB8AC3E}">
        <p14:creationId xmlns:p14="http://schemas.microsoft.com/office/powerpoint/2010/main" val="393185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31</a:t>
            </a:fld>
            <a:endParaRPr lang="en-US" dirty="0">
              <a:solidFill>
                <a:prstClr val="black">
                  <a:tint val="75000"/>
                </a:prstClr>
              </a:solidFill>
            </a:endParaRPr>
          </a:p>
        </p:txBody>
      </p:sp>
      <p:sp>
        <p:nvSpPr>
          <p:cNvPr id="4" name="Rectangle 3"/>
          <p:cNvSpPr/>
          <p:nvPr/>
        </p:nvSpPr>
        <p:spPr>
          <a:xfrm>
            <a:off x="446887" y="1052231"/>
            <a:ext cx="8401480" cy="246221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Your W-2 in Internet Explorer </a:t>
            </a:r>
          </a:p>
          <a:p>
            <a:r>
              <a:rPr lang="en-US" dirty="0"/>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select the Diskette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icon from the pop-up tool bar, and follow the prompts.</a:t>
            </a:r>
          </a:p>
          <a:p>
            <a:endParaRPr lang="en-US" sz="2000" b="1" dirty="0"/>
          </a:p>
          <a:p>
            <a:r>
              <a:rPr lang="en-US" sz="1600" b="1" dirty="0">
                <a:latin typeface="Arial" panose="020B0604020202020204" pitchFamily="34" charset="0"/>
                <a:cs typeface="Arial" panose="020B0604020202020204" pitchFamily="34" charset="0"/>
              </a:rPr>
              <a:t>Save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Right click, select Save as...and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Download icon from the tool bar at the top of the window and follow the prompts.</a:t>
            </a:r>
          </a:p>
        </p:txBody>
      </p:sp>
    </p:spTree>
    <p:extLst>
      <p:ext uri="{BB962C8B-B14F-4D97-AF65-F5344CB8AC3E}">
        <p14:creationId xmlns:p14="http://schemas.microsoft.com/office/powerpoint/2010/main" val="2447021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32</a:t>
            </a:fld>
            <a:endParaRPr lang="en-US" dirty="0">
              <a:solidFill>
                <a:prstClr val="black">
                  <a:tint val="75000"/>
                </a:prstClr>
              </a:solidFill>
            </a:endParaRPr>
          </a:p>
        </p:txBody>
      </p:sp>
      <p:sp>
        <p:nvSpPr>
          <p:cNvPr id="3" name="Rectangle 2"/>
          <p:cNvSpPr/>
          <p:nvPr/>
        </p:nvSpPr>
        <p:spPr>
          <a:xfrm>
            <a:off x="240632" y="1154622"/>
            <a:ext cx="8657848"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Each time you make a change to your information in NYS Payroll Online, an email will be sent notifying you of the change. This message will be sent to all of your email addresses stored in NYS Payroll Online. It is important that you maintain up-to-date contact information</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Select Update Email Addresses from the left menu.</a:t>
            </a:r>
          </a:p>
        </p:txBody>
      </p:sp>
      <p:pic>
        <p:nvPicPr>
          <p:cNvPr id="11" name="Content Placeholder 5"/>
          <p:cNvPicPr>
            <a:picLocks noChangeAspect="1"/>
          </p:cNvPicPr>
          <p:nvPr/>
        </p:nvPicPr>
        <p:blipFill>
          <a:blip r:embed="rId5"/>
          <a:stretch>
            <a:fillRect/>
          </a:stretch>
        </p:blipFill>
        <p:spPr>
          <a:xfrm>
            <a:off x="1581293" y="2324173"/>
            <a:ext cx="6241907" cy="2724805"/>
          </a:xfrm>
          <a:prstGeom prst="rect">
            <a:avLst/>
          </a:prstGeom>
        </p:spPr>
      </p:pic>
      <p:sp>
        <p:nvSpPr>
          <p:cNvPr id="9" name="Right Arrow 8"/>
          <p:cNvSpPr/>
          <p:nvPr/>
        </p:nvSpPr>
        <p:spPr>
          <a:xfrm>
            <a:off x="1151413" y="3686575"/>
            <a:ext cx="40089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194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98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33</a:t>
            </a:fld>
            <a:endParaRPr lang="en-US" dirty="0">
              <a:solidFill>
                <a:prstClr val="black">
                  <a:tint val="75000"/>
                </a:prstClr>
              </a:solidFill>
            </a:endParaRPr>
          </a:p>
        </p:txBody>
      </p:sp>
      <p:sp>
        <p:nvSpPr>
          <p:cNvPr id="4" name="Rectangle 3"/>
          <p:cNvSpPr/>
          <p:nvPr/>
        </p:nvSpPr>
        <p:spPr>
          <a:xfrm>
            <a:off x="304495" y="952153"/>
            <a:ext cx="8593985" cy="1815882"/>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From here you can change your preferred email address, update existing email addresses, add a new one or delete an existing email address.</a:t>
            </a:r>
          </a:p>
          <a:p>
            <a:r>
              <a:rPr lang="en-US" sz="1200" b="1" dirty="0">
                <a:latin typeface="Arial" panose="020B0604020202020204" pitchFamily="34" charset="0"/>
                <a:cs typeface="Arial" panose="020B0604020202020204" pitchFamily="34" charset="0"/>
              </a:rPr>
              <a:t>Preferred Email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Although you will be notified via email to BOTH email addresses each time a change is made, NYS Payroll Online requires that you have at least one email address in the system and designate a preferred email address.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 change your preferred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the check box under the Preferred column next to your preferred email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Save to complete your change.</a:t>
            </a:r>
          </a:p>
        </p:txBody>
      </p:sp>
      <p:pic>
        <p:nvPicPr>
          <p:cNvPr id="13" name="Picture 4" descr="C:\Users\vumbacti\AppData\Local\Temp\SNAGHTML29106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532" y="2768035"/>
            <a:ext cx="7091955" cy="227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75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34</a:t>
            </a:fld>
            <a:endParaRPr lang="en-US" dirty="0">
              <a:solidFill>
                <a:prstClr val="black">
                  <a:tint val="75000"/>
                </a:prstClr>
              </a:solidFill>
            </a:endParaRPr>
          </a:p>
        </p:txBody>
      </p:sp>
      <p:sp>
        <p:nvSpPr>
          <p:cNvPr id="3" name="Rectangle 2"/>
          <p:cNvSpPr/>
          <p:nvPr/>
        </p:nvSpPr>
        <p:spPr>
          <a:xfrm>
            <a:off x="276994" y="1090652"/>
            <a:ext cx="8648986" cy="677108"/>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Update Existing Email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in the Email Address field for the email address you want to update and enter your changes.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 Click Save</a:t>
            </a:r>
          </a:p>
        </p:txBody>
      </p:sp>
      <p:pic>
        <p:nvPicPr>
          <p:cNvPr id="14" name="Picture 2" descr="C:\Users\vumbacti\AppData\Local\Temp\SNAGHTML2ff0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2" y="1767760"/>
            <a:ext cx="6363251" cy="25129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7510" y="4394713"/>
            <a:ext cx="7480204" cy="369332"/>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Click OK to return to the Email Addresses page</a:t>
            </a:r>
            <a:r>
              <a:rPr lang="en-US" dirty="0"/>
              <a:t>.</a:t>
            </a:r>
          </a:p>
        </p:txBody>
      </p:sp>
    </p:spTree>
    <p:extLst>
      <p:ext uri="{BB962C8B-B14F-4D97-AF65-F5344CB8AC3E}">
        <p14:creationId xmlns:p14="http://schemas.microsoft.com/office/powerpoint/2010/main" val="1659793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87"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New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35</a:t>
            </a:fld>
            <a:endParaRPr lang="en-US" dirty="0">
              <a:solidFill>
                <a:prstClr val="black">
                  <a:tint val="75000"/>
                </a:prstClr>
              </a:solidFill>
            </a:endParaRPr>
          </a:p>
        </p:txBody>
      </p:sp>
      <p:sp>
        <p:nvSpPr>
          <p:cNvPr id="4" name="Rectangle 3"/>
          <p:cNvSpPr/>
          <p:nvPr/>
        </p:nvSpPr>
        <p:spPr>
          <a:xfrm>
            <a:off x="371260" y="1052021"/>
            <a:ext cx="8527220" cy="80021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Add a New Email </a:t>
            </a:r>
            <a:r>
              <a:rPr lang="en-US" sz="1600" b="1" dirty="0" smtClean="0">
                <a:latin typeface="Arial" panose="020B0604020202020204" pitchFamily="34" charset="0"/>
                <a:cs typeface="Arial" panose="020B0604020202020204" pitchFamily="34" charset="0"/>
              </a:rPr>
              <a:t>Address</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Add Email Address to insert a new email address row.</a:t>
            </a:r>
          </a:p>
        </p:txBody>
      </p:sp>
      <p:pic>
        <p:nvPicPr>
          <p:cNvPr id="13" name="Picture 2" descr="C:\Users\vumbacti\AppData\Local\Temp\SNAGHTML301d48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78" y="1938095"/>
            <a:ext cx="629466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49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87"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New 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36</a:t>
            </a:fld>
            <a:endParaRPr lang="en-US" dirty="0">
              <a:solidFill>
                <a:prstClr val="black">
                  <a:tint val="75000"/>
                </a:prstClr>
              </a:solidFill>
            </a:endParaRPr>
          </a:p>
        </p:txBody>
      </p:sp>
      <p:sp>
        <p:nvSpPr>
          <p:cNvPr id="3" name="Rectangle 2"/>
          <p:cNvSpPr/>
          <p:nvPr/>
        </p:nvSpPr>
        <p:spPr>
          <a:xfrm>
            <a:off x="371260" y="1096499"/>
            <a:ext cx="8703988" cy="95410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Work or Other from the Email Type drop down menu in the new row.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 you see will vary based on what type of email address you already have in the system.)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your new email address in the Email Address field in the new row.</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a:t>
            </a:r>
          </a:p>
        </p:txBody>
      </p:sp>
      <p:pic>
        <p:nvPicPr>
          <p:cNvPr id="14" name="Picture 2" descr="C:\Users\vumbacti\AppData\Local\Temp\SNAGHTML307256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96" y="2050606"/>
            <a:ext cx="6264183" cy="277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98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8"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Deleting an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37</a:t>
            </a:fld>
            <a:endParaRPr lang="en-US" dirty="0">
              <a:solidFill>
                <a:prstClr val="black">
                  <a:tint val="75000"/>
                </a:prstClr>
              </a:solidFill>
            </a:endParaRPr>
          </a:p>
        </p:txBody>
      </p:sp>
      <p:sp>
        <p:nvSpPr>
          <p:cNvPr id="4" name="Rectangle 3"/>
          <p:cNvSpPr/>
          <p:nvPr/>
        </p:nvSpPr>
        <p:spPr>
          <a:xfrm>
            <a:off x="239721" y="1135760"/>
            <a:ext cx="8745239" cy="58477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Delete an Email Address</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Click the trash can icon next to the email address you want to delete.</a:t>
            </a:r>
          </a:p>
          <a:p>
            <a:r>
              <a:rPr lang="en-US" sz="1000" dirty="0">
                <a:solidFill>
                  <a:srgbClr val="FF0000"/>
                </a:solidFill>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You will not be allowed to delete your preferred email address unless you change your preference for that address.</a:t>
            </a:r>
          </a:p>
        </p:txBody>
      </p:sp>
      <p:pic>
        <p:nvPicPr>
          <p:cNvPr id="13" name="Picture 2" descr="C:\Users\vumbacti\AppData\Local\Temp\SNAGHTML30d6a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24" y="1748883"/>
            <a:ext cx="6340389" cy="1880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2079" y="3629846"/>
            <a:ext cx="7889788" cy="246221"/>
          </a:xfrm>
          <a:prstGeom prst="rect">
            <a:avLst/>
          </a:prstGeom>
        </p:spPr>
        <p:txBody>
          <a:bodyPr wrap="square">
            <a:spAutoFit/>
          </a:bodyPr>
          <a:lstStyle/>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Select Yes – Delete to confirm deletion of this email address.</a:t>
            </a:r>
          </a:p>
        </p:txBody>
      </p:sp>
      <p:pic>
        <p:nvPicPr>
          <p:cNvPr id="15" name="Picture 14"/>
          <p:cNvPicPr>
            <a:picLocks noChangeAspect="1"/>
          </p:cNvPicPr>
          <p:nvPr/>
        </p:nvPicPr>
        <p:blipFill>
          <a:blip r:embed="rId6"/>
          <a:stretch>
            <a:fillRect/>
          </a:stretch>
        </p:blipFill>
        <p:spPr>
          <a:xfrm>
            <a:off x="415124" y="3841006"/>
            <a:ext cx="6370872" cy="1200101"/>
          </a:xfrm>
          <a:prstGeom prst="rect">
            <a:avLst/>
          </a:prstGeom>
        </p:spPr>
      </p:pic>
    </p:spTree>
    <p:extLst>
      <p:ext uri="{BB962C8B-B14F-4D97-AF65-F5344CB8AC3E}">
        <p14:creationId xmlns:p14="http://schemas.microsoft.com/office/powerpoint/2010/main" val="813394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Deleting an Email </a:t>
            </a:r>
            <a:r>
              <a:rPr lang="en-US" sz="2800" dirty="0" smtClean="0">
                <a:latin typeface="Arial" panose="020B0604020202020204" pitchFamily="34" charset="0"/>
                <a:cs typeface="Arial" panose="020B0604020202020204" pitchFamily="34" charset="0"/>
              </a:rPr>
              <a:t>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38</a:t>
            </a:fld>
            <a:endParaRPr lang="en-US" dirty="0">
              <a:solidFill>
                <a:prstClr val="black">
                  <a:tint val="75000"/>
                </a:prstClr>
              </a:solidFill>
            </a:endParaRPr>
          </a:p>
        </p:txBody>
      </p:sp>
      <p:sp>
        <p:nvSpPr>
          <p:cNvPr id="3" name="Rectangle 2"/>
          <p:cNvSpPr/>
          <p:nvPr/>
        </p:nvSpPr>
        <p:spPr>
          <a:xfrm>
            <a:off x="272079" y="1058815"/>
            <a:ext cx="8658759"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 to complete your deletion. If you do not save this transaction the email address will continue to be stored in NYS Payroll Online</a:t>
            </a:r>
          </a:p>
        </p:txBody>
      </p:sp>
      <p:pic>
        <p:nvPicPr>
          <p:cNvPr id="14" name="Picture 2" descr="C:\Users\vumbacti\AppData\Local\Temp\SNAGHTML31103a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44" y="1747247"/>
            <a:ext cx="6393734" cy="27510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9613" y="4597274"/>
            <a:ext cx="6566165"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Email Addresses page.</a:t>
            </a:r>
          </a:p>
        </p:txBody>
      </p:sp>
    </p:spTree>
    <p:extLst>
      <p:ext uri="{BB962C8B-B14F-4D97-AF65-F5344CB8AC3E}">
        <p14:creationId xmlns:p14="http://schemas.microsoft.com/office/powerpoint/2010/main" val="3220908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Personal Information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39</a:t>
            </a:fld>
            <a:endParaRPr lang="en-US" dirty="0">
              <a:solidFill>
                <a:prstClr val="black">
                  <a:tint val="75000"/>
                </a:prstClr>
              </a:solidFill>
            </a:endParaRPr>
          </a:p>
        </p:txBody>
      </p:sp>
      <p:sp>
        <p:nvSpPr>
          <p:cNvPr id="4" name="Rectangle 3"/>
          <p:cNvSpPr/>
          <p:nvPr/>
        </p:nvSpPr>
        <p:spPr>
          <a:xfrm>
            <a:off x="283840" y="996454"/>
            <a:ext cx="8635236"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View Your Personal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on your name at the top of the screen under the Email Addresses header. A pop-up will be displayed showing your employee ID, your name, department, grade and pay status.</a:t>
            </a:r>
          </a:p>
        </p:txBody>
      </p:sp>
      <p:pic>
        <p:nvPicPr>
          <p:cNvPr id="13" name="Picture 2" descr="C:\Users\vumbacti\AppData\Local\Temp\SNAGHTML32ba73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022" y="1771844"/>
            <a:ext cx="6241321" cy="32692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6929" y="2887579"/>
            <a:ext cx="1038154" cy="4056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48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98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a:t>
            </a:fld>
            <a:endParaRPr lang="en-US" dirty="0">
              <a:solidFill>
                <a:prstClr val="black">
                  <a:tint val="75000"/>
                </a:prstClr>
              </a:solidFill>
            </a:endParaRPr>
          </a:p>
        </p:txBody>
      </p:sp>
      <p:sp>
        <p:nvSpPr>
          <p:cNvPr id="9" name="Rectangle 8"/>
          <p:cNvSpPr/>
          <p:nvPr/>
        </p:nvSpPr>
        <p:spPr>
          <a:xfrm>
            <a:off x="169333" y="1157391"/>
            <a:ext cx="8805333" cy="1200329"/>
          </a:xfrm>
          <a:prstGeom prst="rect">
            <a:avLst/>
          </a:prstGeom>
        </p:spPr>
        <p:txBody>
          <a:bodyPr wrap="square">
            <a:spAutoFit/>
          </a:bodyPr>
          <a:lstStyle/>
          <a:p>
            <a:pPr marL="514350" indent="-514350">
              <a:buAutoNum type="arabicParenR" startAt="2"/>
            </a:pPr>
            <a:r>
              <a:rPr lang="en-US" sz="1400" dirty="0">
                <a:latin typeface="Arial" panose="020B0604020202020204" pitchFamily="34" charset="0"/>
                <a:cs typeface="Arial" panose="020B0604020202020204" pitchFamily="34" charset="0"/>
              </a:rPr>
              <a:t>Complete the verification processes the first time you log in.   </a:t>
            </a:r>
            <a:r>
              <a:rPr lang="en-US" sz="1400" dirty="0" smtClean="0">
                <a:latin typeface="Arial" panose="020B0604020202020204" pitchFamily="34" charset="0"/>
                <a:cs typeface="Arial" panose="020B0604020202020204" pitchFamily="34" charset="0"/>
              </a:rPr>
              <a:t>Required </a:t>
            </a:r>
            <a:r>
              <a:rPr lang="en-US" sz="1400" dirty="0">
                <a:latin typeface="Arial" panose="020B0604020202020204" pitchFamily="34" charset="0"/>
                <a:cs typeface="Arial" panose="020B0604020202020204" pitchFamily="34" charset="0"/>
              </a:rPr>
              <a:t>fields: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First/Last Name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One Primary Email Address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4 digits of SSN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York State Employee ID - your nine-digit NYS Employee ID is found on your pay statement</a:t>
            </a:r>
            <a:r>
              <a:rPr lang="en-US" sz="1600"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5"/>
          <a:stretch>
            <a:fillRect/>
          </a:stretch>
        </p:blipFill>
        <p:spPr>
          <a:xfrm>
            <a:off x="1678944" y="2357720"/>
            <a:ext cx="5486400" cy="2683387"/>
          </a:xfrm>
          <a:prstGeom prst="rect">
            <a:avLst/>
          </a:prstGeom>
        </p:spPr>
      </p:pic>
    </p:spTree>
    <p:extLst>
      <p:ext uri="{BB962C8B-B14F-4D97-AF65-F5344CB8AC3E}">
        <p14:creationId xmlns:p14="http://schemas.microsoft.com/office/powerpoint/2010/main" val="393010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Sign Out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40</a:t>
            </a:fld>
            <a:endParaRPr lang="en-US" dirty="0">
              <a:solidFill>
                <a:prstClr val="black">
                  <a:tint val="75000"/>
                </a:prstClr>
              </a:solidFill>
            </a:endParaRPr>
          </a:p>
        </p:txBody>
      </p:sp>
      <p:sp>
        <p:nvSpPr>
          <p:cNvPr id="3" name="Rectangle 2"/>
          <p:cNvSpPr/>
          <p:nvPr/>
        </p:nvSpPr>
        <p:spPr>
          <a:xfrm>
            <a:off x="283840" y="1063645"/>
            <a:ext cx="8708906"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Sign Out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 security purposes, you should always Sign out of NYS Payroll Online when you are finished viewing or updating your payroll information and close any other open browser windows. </a:t>
            </a:r>
          </a:p>
        </p:txBody>
      </p:sp>
      <p:pic>
        <p:nvPicPr>
          <p:cNvPr id="14" name="Content Placeholder 3"/>
          <p:cNvPicPr>
            <a:picLocks noChangeAspect="1"/>
          </p:cNvPicPr>
          <p:nvPr/>
        </p:nvPicPr>
        <p:blipFill>
          <a:blip r:embed="rId5"/>
          <a:stretch>
            <a:fillRect/>
          </a:stretch>
        </p:blipFill>
        <p:spPr>
          <a:xfrm>
            <a:off x="718290" y="1881211"/>
            <a:ext cx="6195597" cy="3110174"/>
          </a:xfrm>
          <a:prstGeom prst="rect">
            <a:avLst/>
          </a:prstGeom>
        </p:spPr>
      </p:pic>
    </p:spTree>
    <p:extLst>
      <p:ext uri="{BB962C8B-B14F-4D97-AF65-F5344CB8AC3E}">
        <p14:creationId xmlns:p14="http://schemas.microsoft.com/office/powerpoint/2010/main" val="3148956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Questions (?)</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41</a:t>
            </a:fld>
            <a:endParaRPr lang="en-US" dirty="0">
              <a:solidFill>
                <a:prstClr val="black">
                  <a:tint val="75000"/>
                </a:prstClr>
              </a:solidFill>
            </a:endParaRPr>
          </a:p>
        </p:txBody>
      </p:sp>
      <p:sp>
        <p:nvSpPr>
          <p:cNvPr id="3" name="Rectangle 2"/>
          <p:cNvSpPr/>
          <p:nvPr/>
        </p:nvSpPr>
        <p:spPr>
          <a:xfrm>
            <a:off x="283840" y="1063645"/>
            <a:ext cx="8708906"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290209" y="1312321"/>
            <a:ext cx="8396591" cy="329320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Please contact </a:t>
            </a:r>
            <a:r>
              <a:rPr lang="en-US" sz="2400" dirty="0" smtClean="0">
                <a:latin typeface="Arial" panose="020B0604020202020204" pitchFamily="34" charset="0"/>
                <a:cs typeface="Arial" panose="020B0604020202020204" pitchFamily="34" charset="0"/>
              </a:rPr>
              <a:t>the Office of Human Resources </a:t>
            </a:r>
          </a:p>
          <a:p>
            <a:pPr algn="ctr"/>
            <a:r>
              <a:rPr lang="en-US" sz="2400" dirty="0" smtClean="0">
                <a:latin typeface="Arial" panose="020B0604020202020204" pitchFamily="34" charset="0"/>
                <a:cs typeface="Arial" panose="020B0604020202020204" pitchFamily="34" charset="0"/>
              </a:rPr>
              <a:t>with </a:t>
            </a:r>
            <a:r>
              <a:rPr lang="en-US" sz="2400" dirty="0">
                <a:latin typeface="Arial" panose="020B0604020202020204" pitchFamily="34" charset="0"/>
                <a:cs typeface="Arial" panose="020B0604020202020204" pitchFamily="34" charset="0"/>
              </a:rPr>
              <a:t>any </a:t>
            </a:r>
            <a:r>
              <a:rPr lang="en-US" sz="2400" dirty="0" smtClean="0">
                <a:latin typeface="Arial" panose="020B0604020202020204" pitchFamily="34" charset="0"/>
                <a:cs typeface="Arial" panose="020B0604020202020204" pitchFamily="34" charset="0"/>
              </a:rPr>
              <a:t>questions at:</a:t>
            </a:r>
          </a:p>
          <a:p>
            <a:pPr algn="ctr"/>
            <a:r>
              <a:rPr lang="en-US" sz="2400" dirty="0" smtClean="0">
                <a:latin typeface="Arial" panose="020B0604020202020204" pitchFamily="34" charset="0"/>
                <a:cs typeface="Arial" panose="020B0604020202020204" pitchFamily="34" charset="0"/>
                <a:hlinkClick r:id="rId5"/>
              </a:rPr>
              <a:t>humanresources@delhi.edu</a:t>
            </a:r>
            <a:r>
              <a:rPr lang="en-US" sz="2400" dirty="0" smtClean="0">
                <a:latin typeface="Arial" panose="020B0604020202020204" pitchFamily="34" charset="0"/>
                <a:cs typeface="Arial" panose="020B0604020202020204" pitchFamily="34" charset="0"/>
              </a:rPr>
              <a:t> </a:t>
            </a:r>
          </a:p>
          <a:p>
            <a:pPr algn="ct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or call 607-746-4495</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85417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a:t>
            </a:r>
            <a:r>
              <a:rPr lang="en-US" sz="2800" dirty="0" smtClean="0">
                <a:latin typeface="Arial" panose="020B0604020202020204" pitchFamily="34" charset="0"/>
                <a:cs typeface="Arial" panose="020B0604020202020204" pitchFamily="34" charset="0"/>
              </a:rPr>
              <a:t>Verification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5</a:t>
            </a:fld>
            <a:endParaRPr lang="en-US" dirty="0">
              <a:solidFill>
                <a:prstClr val="black">
                  <a:tint val="75000"/>
                </a:prstClr>
              </a:solidFill>
            </a:endParaRPr>
          </a:p>
        </p:txBody>
      </p:sp>
      <p:sp>
        <p:nvSpPr>
          <p:cNvPr id="3" name="Rectangle 2"/>
          <p:cNvSpPr/>
          <p:nvPr/>
        </p:nvSpPr>
        <p:spPr>
          <a:xfrm>
            <a:off x="126402" y="1168491"/>
            <a:ext cx="897187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Once you have completed the one time verification process, you will receive this confirmation.  Please click “Finish” to continue to the NYS Payroll Online Home Page.</a:t>
            </a:r>
          </a:p>
        </p:txBody>
      </p:sp>
      <p:pic>
        <p:nvPicPr>
          <p:cNvPr id="14" name="Picture 13"/>
          <p:cNvPicPr>
            <a:picLocks noChangeAspect="1"/>
          </p:cNvPicPr>
          <p:nvPr/>
        </p:nvPicPr>
        <p:blipFill>
          <a:blip r:embed="rId5"/>
          <a:stretch>
            <a:fillRect/>
          </a:stretch>
        </p:blipFill>
        <p:spPr>
          <a:xfrm>
            <a:off x="680644" y="1814822"/>
            <a:ext cx="7096843" cy="3116165"/>
          </a:xfrm>
          <a:prstGeom prst="rect">
            <a:avLst/>
          </a:prstGeom>
        </p:spPr>
      </p:pic>
    </p:spTree>
    <p:extLst>
      <p:ext uri="{BB962C8B-B14F-4D97-AF65-F5344CB8AC3E}">
        <p14:creationId xmlns:p14="http://schemas.microsoft.com/office/powerpoint/2010/main" val="338926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Home </a:t>
            </a:r>
            <a:r>
              <a:rPr lang="en-US" sz="2800" dirty="0" smtClean="0">
                <a:latin typeface="Arial" panose="020B0604020202020204" pitchFamily="34" charset="0"/>
                <a:cs typeface="Arial" panose="020B0604020202020204" pitchFamily="34" charset="0"/>
              </a:rPr>
              <a:t>Page</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6</a:t>
            </a:fld>
            <a:endParaRPr lang="en-US" dirty="0">
              <a:solidFill>
                <a:prstClr val="black">
                  <a:tint val="75000"/>
                </a:prstClr>
              </a:solidFill>
            </a:endParaRPr>
          </a:p>
        </p:txBody>
      </p:sp>
      <p:pic>
        <p:nvPicPr>
          <p:cNvPr id="13" name="Content Placeholder 5"/>
          <p:cNvPicPr>
            <a:picLocks noChangeAspect="1"/>
          </p:cNvPicPr>
          <p:nvPr/>
        </p:nvPicPr>
        <p:blipFill>
          <a:blip r:embed="rId5"/>
          <a:stretch>
            <a:fillRect/>
          </a:stretch>
        </p:blipFill>
        <p:spPr>
          <a:xfrm>
            <a:off x="497541" y="1052022"/>
            <a:ext cx="7395175" cy="3989086"/>
          </a:xfrm>
          <a:prstGeom prst="rect">
            <a:avLst/>
          </a:prstGeom>
        </p:spPr>
      </p:pic>
    </p:spTree>
    <p:extLst>
      <p:ext uri="{BB962C8B-B14F-4D97-AF65-F5344CB8AC3E}">
        <p14:creationId xmlns:p14="http://schemas.microsoft.com/office/powerpoint/2010/main" val="60433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endParaRPr lang="en-US" sz="2800" dirty="0"/>
          </a:p>
          <a:p>
            <a:pPr algn="r"/>
            <a:r>
              <a:rPr lang="en-US" sz="2800" dirty="0" smtClean="0">
                <a:latin typeface="Arial" panose="020B0604020202020204" pitchFamily="34" charset="0"/>
                <a:cs typeface="Arial" panose="020B0604020202020204" pitchFamily="34" charset="0"/>
              </a:rPr>
              <a:t>Pay Statements</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7</a:t>
            </a:fld>
            <a:endParaRPr lang="en-US" dirty="0">
              <a:solidFill>
                <a:prstClr val="black">
                  <a:tint val="75000"/>
                </a:prstClr>
              </a:solidFill>
            </a:endParaRPr>
          </a:p>
        </p:txBody>
      </p:sp>
      <p:sp>
        <p:nvSpPr>
          <p:cNvPr id="3" name="Rectangle 2"/>
          <p:cNvSpPr/>
          <p:nvPr/>
        </p:nvSpPr>
        <p:spPr>
          <a:xfrm>
            <a:off x="141941" y="1052021"/>
            <a:ext cx="89408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View, Print and Save Your Pay Statement NYS Payroll Online provides access to view, print and save your pay statements. You will need Adobe Reader to view your pay statements in NYS Payroll Online.</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Select View Paycheck from the left menu.</a:t>
            </a:r>
          </a:p>
        </p:txBody>
      </p:sp>
      <p:pic>
        <p:nvPicPr>
          <p:cNvPr id="15" name="Content Placeholder 5"/>
          <p:cNvPicPr>
            <a:picLocks noChangeAspect="1"/>
          </p:cNvPicPr>
          <p:nvPr/>
        </p:nvPicPr>
        <p:blipFill>
          <a:blip r:embed="rId5"/>
          <a:stretch>
            <a:fillRect/>
          </a:stretch>
        </p:blipFill>
        <p:spPr>
          <a:xfrm>
            <a:off x="1100030" y="1883018"/>
            <a:ext cx="6723170" cy="3065123"/>
          </a:xfrm>
          <a:prstGeom prst="rect">
            <a:avLst/>
          </a:prstGeom>
        </p:spPr>
      </p:pic>
      <p:sp>
        <p:nvSpPr>
          <p:cNvPr id="4" name="Right Arrow 3"/>
          <p:cNvSpPr/>
          <p:nvPr/>
        </p:nvSpPr>
        <p:spPr>
          <a:xfrm>
            <a:off x="113998" y="2411917"/>
            <a:ext cx="31525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804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Pay Statements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8</a:t>
            </a:fld>
            <a:endParaRPr lang="en-US" dirty="0">
              <a:solidFill>
                <a:prstClr val="black">
                  <a:tint val="75000"/>
                </a:prstClr>
              </a:solidFill>
            </a:endParaRPr>
          </a:p>
        </p:txBody>
      </p:sp>
      <p:sp>
        <p:nvSpPr>
          <p:cNvPr id="9" name="Rectangle 8"/>
          <p:cNvSpPr/>
          <p:nvPr/>
        </p:nvSpPr>
        <p:spPr>
          <a:xfrm>
            <a:off x="237066" y="1094423"/>
            <a:ext cx="8751147" cy="264687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View Paycheck page displays the following items for each check listed:</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Check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View Paycheck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 Begin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 End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Net Pay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Paycheck Number</a:t>
            </a:r>
          </a:p>
        </p:txBody>
      </p:sp>
    </p:spTree>
    <p:extLst>
      <p:ext uri="{BB962C8B-B14F-4D97-AF65-F5344CB8AC3E}">
        <p14:creationId xmlns:p14="http://schemas.microsoft.com/office/powerpoint/2010/main" val="2314243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a:t>
            </a:r>
            <a:r>
              <a:rPr lang="en-US" sz="2800" dirty="0" smtClean="0">
                <a:latin typeface="Arial" panose="020B0604020202020204" pitchFamily="34" charset="0"/>
                <a:cs typeface="Arial" panose="020B0604020202020204" pitchFamily="34" charset="0"/>
              </a:rPr>
              <a:t>Paycheck</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9</a:t>
            </a:fld>
            <a:endParaRPr lang="en-US" dirty="0">
              <a:solidFill>
                <a:prstClr val="black">
                  <a:tint val="75000"/>
                </a:prstClr>
              </a:solidFill>
            </a:endParaRPr>
          </a:p>
        </p:txBody>
      </p:sp>
      <p:sp>
        <p:nvSpPr>
          <p:cNvPr id="3" name="Rectangle 2"/>
          <p:cNvSpPr/>
          <p:nvPr/>
        </p:nvSpPr>
        <p:spPr>
          <a:xfrm>
            <a:off x="165947" y="1000428"/>
            <a:ext cx="8812106" cy="120032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Click View Paycheck to view all information for a specific paycheck.</a:t>
            </a:r>
          </a:p>
          <a:p>
            <a:pPr marL="285750" indent="-285750">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If you are using Internet Explorer, a new browser window will open and ask you if you want to Open or Save your pay statement. Click Open and it will open as an Adobe PDF document in a separate window. Close the Adobe PDF window when finished viewing your pay statement. Your pay statement will remain open until you close this window, even if you log out or are timed out of NYS Payroll Online.</a:t>
            </a:r>
          </a:p>
        </p:txBody>
      </p:sp>
      <p:pic>
        <p:nvPicPr>
          <p:cNvPr id="11" name="Picture 2" descr="C:\Users\vumbacti\AppData\Local\Temp\SNAGHTML754f40b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925" y="2169980"/>
            <a:ext cx="5841536" cy="287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2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25223</TotalTime>
  <Words>4360</Words>
  <Application>Microsoft Office PowerPoint</Application>
  <PresentationFormat>On-screen Show (16:9)</PresentationFormat>
  <Paragraphs>384</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Reckeweg, Jessica M.</cp:lastModifiedBy>
  <cp:revision>997</cp:revision>
  <cp:lastPrinted>2016-07-21T12:39:27Z</cp:lastPrinted>
  <dcterms:created xsi:type="dcterms:W3CDTF">2013-01-08T18:33:12Z</dcterms:created>
  <dcterms:modified xsi:type="dcterms:W3CDTF">2016-11-07T16:47:43Z</dcterms:modified>
</cp:coreProperties>
</file>